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647" r:id="rId2"/>
    <p:sldId id="685" r:id="rId3"/>
    <p:sldId id="693" r:id="rId4"/>
    <p:sldId id="681" r:id="rId5"/>
    <p:sldId id="679" r:id="rId6"/>
    <p:sldId id="692" r:id="rId7"/>
    <p:sldId id="675" r:id="rId8"/>
    <p:sldId id="690" r:id="rId9"/>
    <p:sldId id="677" r:id="rId10"/>
    <p:sldId id="691" r:id="rId11"/>
    <p:sldId id="678" r:id="rId12"/>
    <p:sldId id="713" r:id="rId13"/>
    <p:sldId id="682" r:id="rId14"/>
    <p:sldId id="684" r:id="rId15"/>
    <p:sldId id="686" r:id="rId16"/>
    <p:sldId id="696" r:id="rId17"/>
    <p:sldId id="698" r:id="rId18"/>
    <p:sldId id="697" r:id="rId19"/>
    <p:sldId id="699" r:id="rId20"/>
    <p:sldId id="701" r:id="rId21"/>
    <p:sldId id="687" r:id="rId22"/>
    <p:sldId id="720" r:id="rId23"/>
    <p:sldId id="705" r:id="rId24"/>
    <p:sldId id="688" r:id="rId25"/>
    <p:sldId id="706" r:id="rId26"/>
    <p:sldId id="689" r:id="rId27"/>
    <p:sldId id="707" r:id="rId28"/>
    <p:sldId id="708" r:id="rId29"/>
    <p:sldId id="709" r:id="rId30"/>
    <p:sldId id="716" r:id="rId31"/>
    <p:sldId id="717" r:id="rId32"/>
    <p:sldId id="714" r:id="rId33"/>
    <p:sldId id="715" r:id="rId34"/>
    <p:sldId id="710" r:id="rId35"/>
    <p:sldId id="722" r:id="rId36"/>
    <p:sldId id="719" r:id="rId37"/>
    <p:sldId id="721" r:id="rId38"/>
    <p:sldId id="723" r:id="rId39"/>
    <p:sldId id="711" r:id="rId40"/>
    <p:sldId id="724" r:id="rId41"/>
    <p:sldId id="725" r:id="rId42"/>
    <p:sldId id="726" r:id="rId43"/>
    <p:sldId id="712" r:id="rId44"/>
    <p:sldId id="727" r:id="rId45"/>
    <p:sldId id="718" r:id="rId46"/>
    <p:sldId id="694" r:id="rId47"/>
    <p:sldId id="695" r:id="rId48"/>
    <p:sldId id="533" r:id="rId49"/>
  </p:sldIdLst>
  <p:sldSz cx="9906000" cy="6858000" type="A4"/>
  <p:notesSz cx="9855200" cy="673258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CC33"/>
    <a:srgbClr val="FF0066"/>
    <a:srgbClr val="FF3300"/>
    <a:srgbClr val="FFFF66"/>
    <a:srgbClr val="66FF33"/>
    <a:srgbClr val="CCFFCC"/>
    <a:srgbClr val="CCFF99"/>
    <a:srgbClr val="CCFF66"/>
    <a:srgbClr val="FFFF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536" y="-570"/>
      </p:cViewPr>
      <p:guideLst>
        <p:guide orient="horz" pos="2221"/>
        <p:guide pos="31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516" y="-114"/>
      </p:cViewPr>
      <p:guideLst>
        <p:guide orient="horz" pos="2120"/>
        <p:guide pos="31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48188" y="6394450"/>
            <a:ext cx="758825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fr-FR" sz="1200" b="0">
                <a:latin typeface="Arial" charset="0"/>
              </a:rPr>
              <a:t>Page </a:t>
            </a:r>
            <a:fld id="{F96F12FD-9740-4F07-99BA-442CED24C7E0}" type="slidenum">
              <a:rPr lang="fr-FR" sz="1200" b="0">
                <a:latin typeface="Arial" charset="0"/>
              </a:rPr>
              <a:pPr algn="ctr" defTabSz="868363">
                <a:lnSpc>
                  <a:spcPct val="90000"/>
                </a:lnSpc>
                <a:defRPr/>
              </a:pPr>
              <a:t>‹N°›</a:t>
            </a:fld>
            <a:endParaRPr lang="fr-FR" sz="1200" b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548188" y="6394450"/>
            <a:ext cx="75723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fr-FR" sz="1200" b="0">
                <a:latin typeface="Arial" charset="0"/>
              </a:rPr>
              <a:t>Page </a:t>
            </a:r>
            <a:fld id="{3B253A78-8F65-4716-A52E-0A3C733A5340}" type="slidenum">
              <a:rPr lang="fr-FR" sz="1200" b="0">
                <a:latin typeface="Arial" charset="0"/>
              </a:rPr>
              <a:pPr algn="ctr" defTabSz="868363">
                <a:lnSpc>
                  <a:spcPct val="90000"/>
                </a:lnSpc>
                <a:defRPr/>
              </a:pPr>
              <a:t>‹N°›</a:t>
            </a:fld>
            <a:endParaRPr lang="fr-FR" sz="1200" b="0">
              <a:latin typeface="Arial" charset="0"/>
            </a:endParaRPr>
          </a:p>
        </p:txBody>
      </p:sp>
      <p:sp>
        <p:nvSpPr>
          <p:cNvPr id="4608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19213" y="-731838"/>
            <a:ext cx="7218362" cy="49974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4450" y="3200400"/>
            <a:ext cx="7226300" cy="283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Corps du texte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584613" y="6395959"/>
            <a:ext cx="4270587" cy="336629"/>
          </a:xfrm>
          <a:prstGeom prst="rect">
            <a:avLst/>
          </a:prstGeom>
          <a:ln/>
        </p:spPr>
        <p:txBody>
          <a:bodyPr/>
          <a:lstStyle/>
          <a:p>
            <a:fld id="{21362D85-A367-4552-B254-B779B67EE4FB}" type="slidenum">
              <a:rPr lang="fr-FR"/>
              <a:pPr/>
              <a:t>46</a:t>
            </a:fld>
            <a:endParaRPr lang="fr-FR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96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29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29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066800" y="609600"/>
            <a:ext cx="777240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29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029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7724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Corps du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Titre de la diapositive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S_cache/arxiv/pdf/0910/0910.4843v1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lac.stanford.edu/spires/find/wwwhepau/wwwscan?rawcmd=fin+%22Sadoulet,%20Bernard%22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227138" y="609600"/>
            <a:ext cx="7378700" cy="1143000"/>
          </a:xfrm>
          <a:solidFill>
            <a:srgbClr val="CCFFFF">
              <a:alpha val="37000"/>
            </a:srgbClr>
          </a:solidFill>
          <a:ln w="25400">
            <a:solidFill>
              <a:srgbClr val="008000"/>
            </a:solidFill>
          </a:ln>
        </p:spPr>
        <p:txBody>
          <a:bodyPr/>
          <a:lstStyle/>
          <a:p>
            <a:r>
              <a:rPr lang="fr-FR" sz="3200" smtClean="0">
                <a:solidFill>
                  <a:srgbClr val="FF0000"/>
                </a:solidFill>
                <a:latin typeface="Comic Sans MS" pitchFamily="66" charset="0"/>
              </a:rPr>
              <a:t>« L’astroparticule … et les neutrinos au SPP, au PCC et à l’APC »</a:t>
            </a:r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239713" y="6327775"/>
            <a:ext cx="9458038" cy="338554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 err="1">
                <a:solidFill>
                  <a:srgbClr val="FF0066"/>
                </a:solidFill>
                <a:latin typeface="Comic Sans MS" pitchFamily="66" charset="0"/>
              </a:rPr>
              <a:t>D.Vignaud</a:t>
            </a:r>
            <a:r>
              <a:rPr lang="fr-FR" sz="1600" dirty="0">
                <a:solidFill>
                  <a:srgbClr val="FF0066"/>
                </a:solidFill>
                <a:latin typeface="Comic Sans MS" pitchFamily="66" charset="0"/>
              </a:rPr>
              <a:t> - APC	</a:t>
            </a:r>
            <a:r>
              <a:rPr lang="fr-FR" sz="1600" dirty="0" smtClean="0">
                <a:solidFill>
                  <a:srgbClr val="FF0066"/>
                </a:solidFill>
                <a:latin typeface="Comic Sans MS" pitchFamily="66" charset="0"/>
              </a:rPr>
              <a:t>Paris                Journée SPP/APC                            14 </a:t>
            </a:r>
            <a:r>
              <a:rPr lang="fr-FR" sz="1600" dirty="0">
                <a:solidFill>
                  <a:srgbClr val="FF0066"/>
                </a:solidFill>
                <a:latin typeface="Comic Sans MS" pitchFamily="66" charset="0"/>
              </a:rPr>
              <a:t>avril 2010</a:t>
            </a:r>
          </a:p>
        </p:txBody>
      </p:sp>
      <p:sp>
        <p:nvSpPr>
          <p:cNvPr id="9223" name="Freeform 12"/>
          <p:cNvSpPr>
            <a:spLocks noChangeAspect="1"/>
          </p:cNvSpPr>
          <p:nvPr/>
        </p:nvSpPr>
        <p:spPr bwMode="auto">
          <a:xfrm>
            <a:off x="8445500" y="4889500"/>
            <a:ext cx="92075" cy="179388"/>
          </a:xfrm>
          <a:custGeom>
            <a:avLst/>
            <a:gdLst>
              <a:gd name="T0" fmla="*/ 0 w 96"/>
              <a:gd name="T1" fmla="*/ 2147483647 h 188"/>
              <a:gd name="T2" fmla="*/ 2147483647 w 96"/>
              <a:gd name="T3" fmla="*/ 2147483647 h 188"/>
              <a:gd name="T4" fmla="*/ 2147483647 w 96"/>
              <a:gd name="T5" fmla="*/ 0 h 188"/>
              <a:gd name="T6" fmla="*/ 2147483647 w 96"/>
              <a:gd name="T7" fmla="*/ 2147483647 h 188"/>
              <a:gd name="T8" fmla="*/ 2147483647 w 96"/>
              <a:gd name="T9" fmla="*/ 2147483647 h 188"/>
              <a:gd name="T10" fmla="*/ 2147483647 w 96"/>
              <a:gd name="T11" fmla="*/ 2147483647 h 1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"/>
              <a:gd name="T19" fmla="*/ 0 h 188"/>
              <a:gd name="T20" fmla="*/ 96 w 96"/>
              <a:gd name="T21" fmla="*/ 188 h 1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" h="188">
                <a:moveTo>
                  <a:pt x="0" y="160"/>
                </a:moveTo>
                <a:lnTo>
                  <a:pt x="32" y="48"/>
                </a:lnTo>
                <a:lnTo>
                  <a:pt x="48" y="0"/>
                </a:lnTo>
                <a:lnTo>
                  <a:pt x="96" y="24"/>
                </a:lnTo>
                <a:lnTo>
                  <a:pt x="52" y="188"/>
                </a:lnTo>
                <a:lnTo>
                  <a:pt x="12" y="184"/>
                </a:lnTo>
              </a:path>
            </a:pathLst>
          </a:custGeom>
          <a:solidFill>
            <a:schemeClr val="bg1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41832" y="2467433"/>
            <a:ext cx="8204490" cy="2247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 smtClean="0">
                <a:solidFill>
                  <a:srgbClr val="FFFF66"/>
                </a:solidFill>
                <a:latin typeface="Comic Sans MS" pitchFamily="66" charset="0"/>
              </a:rPr>
              <a:t>Qu’est-ce</a:t>
            </a:r>
            <a:r>
              <a:rPr lang="en-US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66"/>
                </a:solidFill>
                <a:latin typeface="Comic Sans MS" pitchFamily="66" charset="0"/>
              </a:rPr>
              <a:t>que</a:t>
            </a:r>
            <a:r>
              <a:rPr lang="en-US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66"/>
                </a:solidFill>
                <a:latin typeface="Comic Sans MS" pitchFamily="66" charset="0"/>
              </a:rPr>
              <a:t>l’astroparticule</a:t>
            </a:r>
            <a:r>
              <a:rPr lang="en-US" sz="2400" dirty="0" smtClean="0">
                <a:solidFill>
                  <a:srgbClr val="FFFF66"/>
                </a:solidFill>
                <a:latin typeface="Comic Sans MS" pitchFamily="66" charset="0"/>
              </a:rPr>
              <a:t> 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>
                <a:solidFill>
                  <a:srgbClr val="FFFF66"/>
                </a:solidFill>
                <a:latin typeface="Comic Sans MS" pitchFamily="66" charset="0"/>
              </a:rPr>
              <a:t>Naissance et </a:t>
            </a:r>
            <a:r>
              <a:rPr lang="en-US" sz="2400" dirty="0" err="1" smtClean="0">
                <a:solidFill>
                  <a:srgbClr val="FFFF66"/>
                </a:solidFill>
                <a:latin typeface="Comic Sans MS" pitchFamily="66" charset="0"/>
              </a:rPr>
              <a:t>développement</a:t>
            </a:r>
            <a:r>
              <a:rPr lang="en-US" sz="2400" dirty="0" smtClean="0">
                <a:solidFill>
                  <a:srgbClr val="FFFF66"/>
                </a:solidFill>
                <a:latin typeface="Comic Sans MS" pitchFamily="66" charset="0"/>
              </a:rPr>
              <a:t> à </a:t>
            </a:r>
            <a:r>
              <a:rPr lang="en-US" sz="2400" dirty="0" err="1" smtClean="0">
                <a:solidFill>
                  <a:srgbClr val="FFFF66"/>
                </a:solidFill>
                <a:latin typeface="Comic Sans MS" pitchFamily="66" charset="0"/>
              </a:rPr>
              <a:t>Saclay</a:t>
            </a:r>
            <a:r>
              <a:rPr lang="en-US" sz="2400" dirty="0" smtClean="0">
                <a:solidFill>
                  <a:srgbClr val="FFFF66"/>
                </a:solidFill>
                <a:latin typeface="Comic Sans MS" pitchFamily="66" charset="0"/>
              </a:rPr>
              <a:t> et au </a:t>
            </a:r>
            <a:r>
              <a:rPr lang="en-US" sz="2400" dirty="0" err="1" smtClean="0">
                <a:solidFill>
                  <a:srgbClr val="FFFF66"/>
                </a:solidFill>
                <a:latin typeface="Comic Sans MS" pitchFamily="66" charset="0"/>
              </a:rPr>
              <a:t>Collège</a:t>
            </a:r>
            <a:endParaRPr lang="en-US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 smtClean="0">
                <a:solidFill>
                  <a:srgbClr val="FFFF66"/>
                </a:solidFill>
                <a:latin typeface="Comic Sans MS" pitchFamily="66" charset="0"/>
              </a:rPr>
              <a:t>Vers</a:t>
            </a:r>
            <a:r>
              <a:rPr lang="en-US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66"/>
                </a:solidFill>
                <a:latin typeface="Comic Sans MS" pitchFamily="66" charset="0"/>
              </a:rPr>
              <a:t>l’APC</a:t>
            </a:r>
            <a:endParaRPr lang="en-US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 smtClean="0">
                <a:solidFill>
                  <a:srgbClr val="FFFF66"/>
                </a:solidFill>
                <a:latin typeface="Comic Sans MS" pitchFamily="66" charset="0"/>
              </a:rPr>
              <a:t>Quelques</a:t>
            </a:r>
            <a:r>
              <a:rPr lang="en-US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66"/>
                </a:solidFill>
                <a:latin typeface="Comic Sans MS" pitchFamily="66" charset="0"/>
              </a:rPr>
              <a:t>résultats</a:t>
            </a:r>
            <a:r>
              <a:rPr lang="en-US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66"/>
                </a:solidFill>
                <a:latin typeface="Comic Sans MS" pitchFamily="66" charset="0"/>
              </a:rPr>
              <a:t>marquants</a:t>
            </a:r>
            <a:endParaRPr lang="fr-FR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0"/>
          <p:cNvGrpSpPr>
            <a:grpSpLocks/>
          </p:cNvGrpSpPr>
          <p:nvPr/>
        </p:nvGrpSpPr>
        <p:grpSpPr bwMode="auto">
          <a:xfrm>
            <a:off x="360363" y="738188"/>
            <a:ext cx="9242425" cy="960437"/>
            <a:chOff x="360000" y="738000"/>
            <a:chExt cx="9242065" cy="960171"/>
          </a:xfrm>
        </p:grpSpPr>
        <p:sp>
          <p:nvSpPr>
            <p:cNvPr id="11275" name="Rectangle 1"/>
            <p:cNvSpPr>
              <a:spLocks noChangeArrowheads="1"/>
            </p:cNvSpPr>
            <p:nvPr/>
          </p:nvSpPr>
          <p:spPr bwMode="auto">
            <a:xfrm>
              <a:off x="362857" y="1625600"/>
              <a:ext cx="9187543" cy="72571"/>
            </a:xfrm>
            <a:prstGeom prst="rect">
              <a:avLst/>
            </a:prstGeom>
            <a:solidFill>
              <a:srgbClr val="7FFF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3600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1980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8252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1985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2904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1990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7448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1995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2100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2000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6752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2005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91404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2010</a:t>
              </a:r>
              <a:endParaRPr lang="fr-FR" dirty="0">
                <a:latin typeface="Rockwell" pitchFamily="18" charset="0"/>
              </a:endParaRPr>
            </a:p>
          </p:txBody>
        </p:sp>
        <p:cxnSp>
          <p:nvCxnSpPr>
            <p:cNvPr id="11283" name="Connecteur droit 12"/>
            <p:cNvCxnSpPr>
              <a:cxnSpLocks noChangeShapeType="1"/>
            </p:cNvCxnSpPr>
            <p:nvPr/>
          </p:nvCxnSpPr>
          <p:spPr bwMode="auto">
            <a:xfrm rot="5400000">
              <a:off x="451086" y="1493828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84" name="Connecteur droit 14"/>
            <p:cNvCxnSpPr>
              <a:cxnSpLocks noChangeShapeType="1"/>
            </p:cNvCxnSpPr>
            <p:nvPr/>
          </p:nvCxnSpPr>
          <p:spPr bwMode="auto">
            <a:xfrm rot="5400000">
              <a:off x="1915200" y="1493828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85" name="Connecteur droit 15"/>
            <p:cNvCxnSpPr>
              <a:cxnSpLocks noChangeShapeType="1"/>
            </p:cNvCxnSpPr>
            <p:nvPr/>
          </p:nvCxnSpPr>
          <p:spPr bwMode="auto">
            <a:xfrm rot="5400000">
              <a:off x="33804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86" name="Connecteur droit 16"/>
            <p:cNvCxnSpPr>
              <a:cxnSpLocks noChangeShapeType="1"/>
            </p:cNvCxnSpPr>
            <p:nvPr/>
          </p:nvCxnSpPr>
          <p:spPr bwMode="auto">
            <a:xfrm rot="5400000">
              <a:off x="48456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87" name="Connecteur droit 17"/>
            <p:cNvCxnSpPr>
              <a:cxnSpLocks noChangeShapeType="1"/>
            </p:cNvCxnSpPr>
            <p:nvPr/>
          </p:nvCxnSpPr>
          <p:spPr bwMode="auto">
            <a:xfrm rot="5400000">
              <a:off x="63108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88" name="Connecteur droit 18"/>
            <p:cNvCxnSpPr>
              <a:cxnSpLocks noChangeShapeType="1"/>
            </p:cNvCxnSpPr>
            <p:nvPr/>
          </p:nvCxnSpPr>
          <p:spPr bwMode="auto">
            <a:xfrm rot="5400000">
              <a:off x="7776000" y="1493828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89" name="Connecteur droit 19"/>
            <p:cNvCxnSpPr>
              <a:cxnSpLocks noChangeShapeType="1"/>
            </p:cNvCxnSpPr>
            <p:nvPr/>
          </p:nvCxnSpPr>
          <p:spPr bwMode="auto">
            <a:xfrm rot="5400000">
              <a:off x="92412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1267" name="Rectangle 22"/>
          <p:cNvSpPr>
            <a:spLocks noChangeArrowheads="1"/>
          </p:cNvSpPr>
          <p:nvPr/>
        </p:nvSpPr>
        <p:spPr bwMode="auto">
          <a:xfrm>
            <a:off x="2735263" y="2663825"/>
            <a:ext cx="2017712" cy="287338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 err="1">
                <a:solidFill>
                  <a:srgbClr val="FF0000"/>
                </a:solidFill>
                <a:latin typeface="Rockwell" pitchFamily="18" charset="0"/>
              </a:rPr>
              <a:t>Thémistocle</a:t>
            </a:r>
            <a:endParaRPr lang="fr-FR" sz="1400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11268" name="Rectangle 23"/>
          <p:cNvSpPr>
            <a:spLocks noChangeArrowheads="1"/>
          </p:cNvSpPr>
          <p:nvPr/>
        </p:nvSpPr>
        <p:spPr bwMode="auto">
          <a:xfrm>
            <a:off x="1524000" y="1944688"/>
            <a:ext cx="4914900" cy="287337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 err="1">
                <a:solidFill>
                  <a:srgbClr val="FF0000"/>
                </a:solidFill>
                <a:latin typeface="Rockwell" pitchFamily="18" charset="0"/>
              </a:rPr>
              <a:t>Bugey</a:t>
            </a:r>
            <a:r>
              <a:rPr lang="en-US" sz="1400" dirty="0">
                <a:solidFill>
                  <a:srgbClr val="FF0000"/>
                </a:solidFill>
                <a:latin typeface="Rockwell" pitchFamily="18" charset="0"/>
              </a:rPr>
              <a:t>, </a:t>
            </a:r>
            <a:r>
              <a:rPr lang="en-US" sz="1400" dirty="0" err="1">
                <a:solidFill>
                  <a:srgbClr val="FF0000"/>
                </a:solidFill>
                <a:latin typeface="Rockwell" pitchFamily="18" charset="0"/>
              </a:rPr>
              <a:t>Chooz</a:t>
            </a:r>
            <a:endParaRPr lang="fr-FR" sz="1400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11269" name="Rectangle 25"/>
          <p:cNvSpPr>
            <a:spLocks noChangeArrowheads="1"/>
          </p:cNvSpPr>
          <p:nvPr/>
        </p:nvSpPr>
        <p:spPr bwMode="auto">
          <a:xfrm>
            <a:off x="7337425" y="1944688"/>
            <a:ext cx="2044700" cy="287337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000" dirty="0">
                <a:latin typeface="Rockwell" pitchFamily="18" charset="0"/>
              </a:rPr>
              <a:t>Double </a:t>
            </a:r>
            <a:r>
              <a:rPr lang="en-US" sz="1000" dirty="0" err="1">
                <a:latin typeface="Rockwell" pitchFamily="18" charset="0"/>
              </a:rPr>
              <a:t>Chooz</a:t>
            </a:r>
            <a:endParaRPr lang="fr-FR" sz="1000" dirty="0">
              <a:latin typeface="Rockwell" pitchFamily="18" charset="0"/>
            </a:endParaRPr>
          </a:p>
        </p:txBody>
      </p:sp>
      <p:sp>
        <p:nvSpPr>
          <p:cNvPr id="11270" name="Rectangle 26"/>
          <p:cNvSpPr>
            <a:spLocks noChangeArrowheads="1"/>
          </p:cNvSpPr>
          <p:nvPr/>
        </p:nvSpPr>
        <p:spPr bwMode="auto">
          <a:xfrm>
            <a:off x="3548063" y="3384550"/>
            <a:ext cx="2595562" cy="287338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000" dirty="0">
                <a:latin typeface="Rockwell" pitchFamily="18" charset="0"/>
              </a:rPr>
              <a:t>R&amp;D </a:t>
            </a:r>
            <a:r>
              <a:rPr lang="en-US" sz="1000" dirty="0" err="1">
                <a:latin typeface="Rockwell" pitchFamily="18" charset="0"/>
              </a:rPr>
              <a:t>matière</a:t>
            </a:r>
            <a:r>
              <a:rPr lang="en-US" sz="1000" dirty="0">
                <a:latin typeface="Rockwell" pitchFamily="18" charset="0"/>
              </a:rPr>
              <a:t> noire</a:t>
            </a:r>
            <a:endParaRPr lang="fr-FR" sz="1000" dirty="0">
              <a:latin typeface="Rockwell" pitchFamily="18" charset="0"/>
            </a:endParaRPr>
          </a:p>
        </p:txBody>
      </p:sp>
      <p:sp>
        <p:nvSpPr>
          <p:cNvPr id="11271" name="Rectangle 27"/>
          <p:cNvSpPr>
            <a:spLocks noChangeArrowheads="1"/>
          </p:cNvSpPr>
          <p:nvPr/>
        </p:nvSpPr>
        <p:spPr bwMode="auto">
          <a:xfrm>
            <a:off x="4919663" y="2663825"/>
            <a:ext cx="4443412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>
                <a:solidFill>
                  <a:srgbClr val="FF0000"/>
                </a:solidFill>
                <a:latin typeface="Rockwell" pitchFamily="18" charset="0"/>
              </a:rPr>
              <a:t>CAT, CELESTE, HESS</a:t>
            </a:r>
            <a:endParaRPr lang="fr-FR" sz="1400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11272" name="Rectangle 24"/>
          <p:cNvSpPr>
            <a:spLocks noChangeArrowheads="1"/>
          </p:cNvSpPr>
          <p:nvPr/>
        </p:nvSpPr>
        <p:spPr bwMode="auto">
          <a:xfrm>
            <a:off x="5972175" y="3743325"/>
            <a:ext cx="3409950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 err="1">
                <a:solidFill>
                  <a:srgbClr val="FF0000"/>
                </a:solidFill>
                <a:latin typeface="Rockwell" pitchFamily="18" charset="0"/>
              </a:rPr>
              <a:t>Archéops</a:t>
            </a:r>
            <a:r>
              <a:rPr lang="en-US" sz="1400" dirty="0">
                <a:latin typeface="Rockwell" pitchFamily="18" charset="0"/>
              </a:rPr>
              <a:t>,</a:t>
            </a:r>
            <a:r>
              <a:rPr lang="en-US" sz="1000" dirty="0">
                <a:latin typeface="Rockwell" pitchFamily="18" charset="0"/>
              </a:rPr>
              <a:t> Planck</a:t>
            </a:r>
            <a:endParaRPr lang="fr-FR" sz="1000" dirty="0">
              <a:latin typeface="Rockwell" pitchFamily="18" charset="0"/>
            </a:endParaRPr>
          </a:p>
        </p:txBody>
      </p:sp>
      <p:sp>
        <p:nvSpPr>
          <p:cNvPr id="11273" name="Rectangle 25"/>
          <p:cNvSpPr>
            <a:spLocks noChangeArrowheads="1"/>
          </p:cNvSpPr>
          <p:nvPr/>
        </p:nvSpPr>
        <p:spPr bwMode="auto">
          <a:xfrm>
            <a:off x="5248275" y="3024188"/>
            <a:ext cx="4124325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>
                <a:solidFill>
                  <a:srgbClr val="FF0000"/>
                </a:solidFill>
                <a:latin typeface="Rockwell" pitchFamily="18" charset="0"/>
              </a:rPr>
              <a:t>Auger</a:t>
            </a:r>
            <a:endParaRPr lang="fr-FR" sz="1400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11274" name="Rectangle 25"/>
          <p:cNvSpPr>
            <a:spLocks noChangeArrowheads="1"/>
          </p:cNvSpPr>
          <p:nvPr/>
        </p:nvSpPr>
        <p:spPr bwMode="auto">
          <a:xfrm>
            <a:off x="6426200" y="2303463"/>
            <a:ext cx="2946400" cy="287337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000" dirty="0" err="1">
                <a:latin typeface="Rockwell" pitchFamily="18" charset="0"/>
              </a:rPr>
              <a:t>Borexino</a:t>
            </a:r>
            <a:endParaRPr lang="fr-FR" sz="1000" dirty="0">
              <a:latin typeface="Rockwell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062537" y="0"/>
            <a:ext cx="3106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Rockwell Extra Bold" pitchFamily="18" charset="0"/>
              </a:rPr>
              <a:t>LPC </a:t>
            </a:r>
            <a:r>
              <a:rPr lang="en-US" sz="3200" dirty="0" err="1" smtClean="0">
                <a:latin typeface="Rockwell Extra Bold" pitchFamily="18" charset="0"/>
              </a:rPr>
              <a:t>Collège</a:t>
            </a:r>
            <a:endParaRPr lang="fr-FR" sz="3200" dirty="0"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e 20"/>
          <p:cNvGrpSpPr>
            <a:grpSpLocks/>
          </p:cNvGrpSpPr>
          <p:nvPr/>
        </p:nvGrpSpPr>
        <p:grpSpPr bwMode="auto">
          <a:xfrm>
            <a:off x="360363" y="738188"/>
            <a:ext cx="9242425" cy="960437"/>
            <a:chOff x="360000" y="738000"/>
            <a:chExt cx="9242065" cy="960171"/>
          </a:xfrm>
        </p:grpSpPr>
        <p:sp>
          <p:nvSpPr>
            <p:cNvPr id="12301" name="Rectangle 1"/>
            <p:cNvSpPr>
              <a:spLocks noChangeArrowheads="1"/>
            </p:cNvSpPr>
            <p:nvPr/>
          </p:nvSpPr>
          <p:spPr bwMode="auto">
            <a:xfrm>
              <a:off x="362857" y="1625600"/>
              <a:ext cx="9187543" cy="72571"/>
            </a:xfrm>
            <a:prstGeom prst="rect">
              <a:avLst/>
            </a:prstGeom>
            <a:solidFill>
              <a:srgbClr val="7FFF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3600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1980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8252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1985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2904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1990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7448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1995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2100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2000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6752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2005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91404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2010</a:t>
              </a:r>
              <a:endParaRPr lang="fr-FR" dirty="0">
                <a:latin typeface="Rockwell" pitchFamily="18" charset="0"/>
              </a:endParaRPr>
            </a:p>
          </p:txBody>
        </p:sp>
        <p:cxnSp>
          <p:nvCxnSpPr>
            <p:cNvPr id="12309" name="Connecteur droit 12"/>
            <p:cNvCxnSpPr>
              <a:cxnSpLocks noChangeShapeType="1"/>
            </p:cNvCxnSpPr>
            <p:nvPr/>
          </p:nvCxnSpPr>
          <p:spPr bwMode="auto">
            <a:xfrm rot="5400000">
              <a:off x="451086" y="1493828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310" name="Connecteur droit 14"/>
            <p:cNvCxnSpPr>
              <a:cxnSpLocks noChangeShapeType="1"/>
            </p:cNvCxnSpPr>
            <p:nvPr/>
          </p:nvCxnSpPr>
          <p:spPr bwMode="auto">
            <a:xfrm rot="5400000">
              <a:off x="1915200" y="1493828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311" name="Connecteur droit 15"/>
            <p:cNvCxnSpPr>
              <a:cxnSpLocks noChangeShapeType="1"/>
            </p:cNvCxnSpPr>
            <p:nvPr/>
          </p:nvCxnSpPr>
          <p:spPr bwMode="auto">
            <a:xfrm rot="5400000">
              <a:off x="33804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312" name="Connecteur droit 16"/>
            <p:cNvCxnSpPr>
              <a:cxnSpLocks noChangeShapeType="1"/>
            </p:cNvCxnSpPr>
            <p:nvPr/>
          </p:nvCxnSpPr>
          <p:spPr bwMode="auto">
            <a:xfrm rot="5400000">
              <a:off x="48456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313" name="Connecteur droit 17"/>
            <p:cNvCxnSpPr>
              <a:cxnSpLocks noChangeShapeType="1"/>
            </p:cNvCxnSpPr>
            <p:nvPr/>
          </p:nvCxnSpPr>
          <p:spPr bwMode="auto">
            <a:xfrm rot="5400000">
              <a:off x="63108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314" name="Connecteur droit 18"/>
            <p:cNvCxnSpPr>
              <a:cxnSpLocks noChangeShapeType="1"/>
            </p:cNvCxnSpPr>
            <p:nvPr/>
          </p:nvCxnSpPr>
          <p:spPr bwMode="auto">
            <a:xfrm rot="5400000">
              <a:off x="7776000" y="1493828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315" name="Connecteur droit 19"/>
            <p:cNvCxnSpPr>
              <a:cxnSpLocks noChangeShapeType="1"/>
            </p:cNvCxnSpPr>
            <p:nvPr/>
          </p:nvCxnSpPr>
          <p:spPr bwMode="auto">
            <a:xfrm rot="5400000">
              <a:off x="92412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2291" name="Rectangle 24"/>
          <p:cNvSpPr>
            <a:spLocks noChangeArrowheads="1"/>
          </p:cNvSpPr>
          <p:nvPr/>
        </p:nvSpPr>
        <p:spPr bwMode="auto">
          <a:xfrm>
            <a:off x="7705725" y="4103688"/>
            <a:ext cx="1666875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ANTARES, KM3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2292" name="Rectangle 25"/>
          <p:cNvSpPr>
            <a:spLocks noChangeArrowheads="1"/>
          </p:cNvSpPr>
          <p:nvPr/>
        </p:nvSpPr>
        <p:spPr bwMode="auto">
          <a:xfrm>
            <a:off x="7337425" y="1944688"/>
            <a:ext cx="2044700" cy="287337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Double Chooz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2293" name="Rectangle 26"/>
          <p:cNvSpPr>
            <a:spLocks noChangeArrowheads="1"/>
          </p:cNvSpPr>
          <p:nvPr/>
        </p:nvSpPr>
        <p:spPr bwMode="auto">
          <a:xfrm>
            <a:off x="6991350" y="3384550"/>
            <a:ext cx="2371725" cy="287338"/>
          </a:xfrm>
          <a:prstGeom prst="rect">
            <a:avLst/>
          </a:prstGeom>
          <a:solidFill>
            <a:srgbClr val="66FF33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EUSO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2294" name="Rectangle 27"/>
          <p:cNvSpPr>
            <a:spLocks noChangeArrowheads="1"/>
          </p:cNvSpPr>
          <p:nvPr/>
        </p:nvSpPr>
        <p:spPr bwMode="auto">
          <a:xfrm>
            <a:off x="5876925" y="2663825"/>
            <a:ext cx="3486150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>
                <a:latin typeface="Rockwell" pitchFamily="18" charset="0"/>
              </a:rPr>
              <a:t>HESS, </a:t>
            </a:r>
            <a:r>
              <a:rPr lang="en-US" sz="1400" dirty="0">
                <a:solidFill>
                  <a:srgbClr val="0033CC"/>
                </a:solidFill>
                <a:latin typeface="Rockwell" pitchFamily="18" charset="0"/>
              </a:rPr>
              <a:t>Integral,</a:t>
            </a:r>
            <a:r>
              <a:rPr lang="en-US" sz="1400" dirty="0">
                <a:latin typeface="Rockwell" pitchFamily="18" charset="0"/>
              </a:rPr>
              <a:t> CTA</a:t>
            </a:r>
            <a:endParaRPr lang="fr-FR" sz="1400" dirty="0">
              <a:latin typeface="Rockwell" pitchFamily="18" charset="0"/>
            </a:endParaRPr>
          </a:p>
        </p:txBody>
      </p:sp>
      <p:sp>
        <p:nvSpPr>
          <p:cNvPr id="12295" name="Rectangle 24"/>
          <p:cNvSpPr>
            <a:spLocks noChangeArrowheads="1"/>
          </p:cNvSpPr>
          <p:nvPr/>
        </p:nvSpPr>
        <p:spPr bwMode="auto">
          <a:xfrm>
            <a:off x="5972175" y="3743325"/>
            <a:ext cx="3409950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Archéops, Planck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2296" name="Rectangle 25"/>
          <p:cNvSpPr>
            <a:spLocks noChangeArrowheads="1"/>
          </p:cNvSpPr>
          <p:nvPr/>
        </p:nvSpPr>
        <p:spPr bwMode="auto">
          <a:xfrm>
            <a:off x="5248275" y="3024188"/>
            <a:ext cx="4124325" cy="288925"/>
          </a:xfrm>
          <a:prstGeom prst="rect">
            <a:avLst/>
          </a:prstGeom>
          <a:solidFill>
            <a:srgbClr val="66FF33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Auger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2297" name="Rectangle 25"/>
          <p:cNvSpPr>
            <a:spLocks noChangeArrowheads="1"/>
          </p:cNvSpPr>
          <p:nvPr/>
        </p:nvSpPr>
        <p:spPr bwMode="auto">
          <a:xfrm>
            <a:off x="6426200" y="2303463"/>
            <a:ext cx="2946400" cy="287337"/>
          </a:xfrm>
          <a:prstGeom prst="rect">
            <a:avLst/>
          </a:prstGeom>
          <a:solidFill>
            <a:srgbClr val="66FF33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Borexino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2298" name="Rectangle 24"/>
          <p:cNvSpPr>
            <a:spLocks noChangeArrowheads="1"/>
          </p:cNvSpPr>
          <p:nvPr/>
        </p:nvSpPr>
        <p:spPr bwMode="auto">
          <a:xfrm>
            <a:off x="8134350" y="4464050"/>
            <a:ext cx="1238250" cy="288925"/>
          </a:xfrm>
          <a:prstGeom prst="rect">
            <a:avLst/>
          </a:prstGeom>
          <a:solidFill>
            <a:srgbClr val="66FF33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LISA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2299" name="Rectangle 24"/>
          <p:cNvSpPr>
            <a:spLocks noChangeArrowheads="1"/>
          </p:cNvSpPr>
          <p:nvPr/>
        </p:nvSpPr>
        <p:spPr bwMode="auto">
          <a:xfrm>
            <a:off x="8286750" y="4824413"/>
            <a:ext cx="1076325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>
                <a:solidFill>
                  <a:srgbClr val="0033CC"/>
                </a:solidFill>
                <a:latin typeface="Rockwell" pitchFamily="18" charset="0"/>
              </a:rPr>
              <a:t>GRB’s</a:t>
            </a:r>
            <a:endParaRPr lang="fr-FR" sz="1400" dirty="0">
              <a:solidFill>
                <a:srgbClr val="0033CC"/>
              </a:solidFill>
              <a:latin typeface="Rockwell" pitchFamily="18" charset="0"/>
            </a:endParaRPr>
          </a:p>
        </p:txBody>
      </p:sp>
      <p:sp>
        <p:nvSpPr>
          <p:cNvPr id="12300" name="Rectangle 24"/>
          <p:cNvSpPr>
            <a:spLocks noChangeArrowheads="1"/>
          </p:cNvSpPr>
          <p:nvPr/>
        </p:nvSpPr>
        <p:spPr bwMode="auto">
          <a:xfrm>
            <a:off x="8467725" y="5184775"/>
            <a:ext cx="904875" cy="288925"/>
          </a:xfrm>
          <a:prstGeom prst="rect">
            <a:avLst/>
          </a:prstGeom>
          <a:solidFill>
            <a:srgbClr val="66FF33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LSST,…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252685" y="0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Rockwell Extra Bold" pitchFamily="18" charset="0"/>
              </a:rPr>
              <a:t>APC</a:t>
            </a:r>
            <a:endParaRPr lang="fr-FR" sz="3200" dirty="0"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0"/>
          <p:cNvGrpSpPr>
            <a:grpSpLocks/>
          </p:cNvGrpSpPr>
          <p:nvPr/>
        </p:nvGrpSpPr>
        <p:grpSpPr bwMode="auto">
          <a:xfrm>
            <a:off x="360363" y="738188"/>
            <a:ext cx="9242425" cy="960437"/>
            <a:chOff x="360000" y="738000"/>
            <a:chExt cx="9242065" cy="960171"/>
          </a:xfrm>
        </p:grpSpPr>
        <p:sp>
          <p:nvSpPr>
            <p:cNvPr id="12301" name="Rectangle 1"/>
            <p:cNvSpPr>
              <a:spLocks noChangeArrowheads="1"/>
            </p:cNvSpPr>
            <p:nvPr/>
          </p:nvSpPr>
          <p:spPr bwMode="auto">
            <a:xfrm>
              <a:off x="362857" y="1625600"/>
              <a:ext cx="9187543" cy="72571"/>
            </a:xfrm>
            <a:prstGeom prst="rect">
              <a:avLst/>
            </a:prstGeom>
            <a:solidFill>
              <a:srgbClr val="7FFF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3600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1980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8252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1985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2904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1990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7448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1995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2100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2000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6752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2005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91404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2010</a:t>
              </a:r>
              <a:endParaRPr lang="fr-FR" dirty="0">
                <a:latin typeface="Rockwell" pitchFamily="18" charset="0"/>
              </a:endParaRPr>
            </a:p>
          </p:txBody>
        </p:sp>
        <p:cxnSp>
          <p:nvCxnSpPr>
            <p:cNvPr id="12309" name="Connecteur droit 12"/>
            <p:cNvCxnSpPr>
              <a:cxnSpLocks noChangeShapeType="1"/>
            </p:cNvCxnSpPr>
            <p:nvPr/>
          </p:nvCxnSpPr>
          <p:spPr bwMode="auto">
            <a:xfrm rot="5400000">
              <a:off x="451086" y="1493828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310" name="Connecteur droit 14"/>
            <p:cNvCxnSpPr>
              <a:cxnSpLocks noChangeShapeType="1"/>
            </p:cNvCxnSpPr>
            <p:nvPr/>
          </p:nvCxnSpPr>
          <p:spPr bwMode="auto">
            <a:xfrm rot="5400000">
              <a:off x="1915200" y="1493828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311" name="Connecteur droit 15"/>
            <p:cNvCxnSpPr>
              <a:cxnSpLocks noChangeShapeType="1"/>
            </p:cNvCxnSpPr>
            <p:nvPr/>
          </p:nvCxnSpPr>
          <p:spPr bwMode="auto">
            <a:xfrm rot="5400000">
              <a:off x="33804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312" name="Connecteur droit 16"/>
            <p:cNvCxnSpPr>
              <a:cxnSpLocks noChangeShapeType="1"/>
            </p:cNvCxnSpPr>
            <p:nvPr/>
          </p:nvCxnSpPr>
          <p:spPr bwMode="auto">
            <a:xfrm rot="5400000">
              <a:off x="48456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313" name="Connecteur droit 17"/>
            <p:cNvCxnSpPr>
              <a:cxnSpLocks noChangeShapeType="1"/>
            </p:cNvCxnSpPr>
            <p:nvPr/>
          </p:nvCxnSpPr>
          <p:spPr bwMode="auto">
            <a:xfrm rot="5400000">
              <a:off x="63108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314" name="Connecteur droit 18"/>
            <p:cNvCxnSpPr>
              <a:cxnSpLocks noChangeShapeType="1"/>
            </p:cNvCxnSpPr>
            <p:nvPr/>
          </p:nvCxnSpPr>
          <p:spPr bwMode="auto">
            <a:xfrm rot="5400000">
              <a:off x="7776000" y="1493828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315" name="Connecteur droit 19"/>
            <p:cNvCxnSpPr>
              <a:cxnSpLocks noChangeShapeType="1"/>
            </p:cNvCxnSpPr>
            <p:nvPr/>
          </p:nvCxnSpPr>
          <p:spPr bwMode="auto">
            <a:xfrm rot="5400000">
              <a:off x="92412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2291" name="Rectangle 24"/>
          <p:cNvSpPr>
            <a:spLocks noChangeArrowheads="1"/>
          </p:cNvSpPr>
          <p:nvPr/>
        </p:nvSpPr>
        <p:spPr bwMode="auto">
          <a:xfrm>
            <a:off x="7705725" y="4103688"/>
            <a:ext cx="1666875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ANTARES, KM3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2292" name="Rectangle 25"/>
          <p:cNvSpPr>
            <a:spLocks noChangeArrowheads="1"/>
          </p:cNvSpPr>
          <p:nvPr/>
        </p:nvSpPr>
        <p:spPr bwMode="auto">
          <a:xfrm>
            <a:off x="7337425" y="1944688"/>
            <a:ext cx="2044700" cy="287337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Double Chooz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2293" name="Rectangle 26"/>
          <p:cNvSpPr>
            <a:spLocks noChangeArrowheads="1"/>
          </p:cNvSpPr>
          <p:nvPr/>
        </p:nvSpPr>
        <p:spPr bwMode="auto">
          <a:xfrm>
            <a:off x="6991350" y="3384550"/>
            <a:ext cx="2371725" cy="287338"/>
          </a:xfrm>
          <a:prstGeom prst="rect">
            <a:avLst/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EUSO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2294" name="Rectangle 27"/>
          <p:cNvSpPr>
            <a:spLocks noChangeArrowheads="1"/>
          </p:cNvSpPr>
          <p:nvPr/>
        </p:nvSpPr>
        <p:spPr bwMode="auto">
          <a:xfrm>
            <a:off x="5876925" y="2663825"/>
            <a:ext cx="3486150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>
                <a:latin typeface="Rockwell" pitchFamily="18" charset="0"/>
              </a:rPr>
              <a:t>HESS, </a:t>
            </a:r>
            <a:r>
              <a:rPr lang="en-US" sz="1400" dirty="0">
                <a:solidFill>
                  <a:srgbClr val="0033CC"/>
                </a:solidFill>
                <a:latin typeface="Rockwell" pitchFamily="18" charset="0"/>
              </a:rPr>
              <a:t>Integral,</a:t>
            </a:r>
            <a:r>
              <a:rPr lang="en-US" sz="1400" dirty="0">
                <a:latin typeface="Rockwell" pitchFamily="18" charset="0"/>
              </a:rPr>
              <a:t> CTA</a:t>
            </a:r>
            <a:endParaRPr lang="fr-FR" sz="1400" dirty="0">
              <a:latin typeface="Rockwell" pitchFamily="18" charset="0"/>
            </a:endParaRPr>
          </a:p>
        </p:txBody>
      </p:sp>
      <p:sp>
        <p:nvSpPr>
          <p:cNvPr id="12295" name="Rectangle 24"/>
          <p:cNvSpPr>
            <a:spLocks noChangeArrowheads="1"/>
          </p:cNvSpPr>
          <p:nvPr/>
        </p:nvSpPr>
        <p:spPr bwMode="auto">
          <a:xfrm>
            <a:off x="5972175" y="3743325"/>
            <a:ext cx="3409950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Archéops, Planck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2296" name="Rectangle 25"/>
          <p:cNvSpPr>
            <a:spLocks noChangeArrowheads="1"/>
          </p:cNvSpPr>
          <p:nvPr/>
        </p:nvSpPr>
        <p:spPr bwMode="auto">
          <a:xfrm>
            <a:off x="5248275" y="3024188"/>
            <a:ext cx="4124325" cy="288925"/>
          </a:xfrm>
          <a:prstGeom prst="rect">
            <a:avLst/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Auger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2297" name="Rectangle 25"/>
          <p:cNvSpPr>
            <a:spLocks noChangeArrowheads="1"/>
          </p:cNvSpPr>
          <p:nvPr/>
        </p:nvSpPr>
        <p:spPr bwMode="auto">
          <a:xfrm>
            <a:off x="6426200" y="2303463"/>
            <a:ext cx="2946400" cy="287337"/>
          </a:xfrm>
          <a:prstGeom prst="rect">
            <a:avLst/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Borexino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2298" name="Rectangle 24"/>
          <p:cNvSpPr>
            <a:spLocks noChangeArrowheads="1"/>
          </p:cNvSpPr>
          <p:nvPr/>
        </p:nvSpPr>
        <p:spPr bwMode="auto">
          <a:xfrm>
            <a:off x="8134350" y="4464050"/>
            <a:ext cx="1238250" cy="288925"/>
          </a:xfrm>
          <a:prstGeom prst="rect">
            <a:avLst/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LISA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2299" name="Rectangle 24"/>
          <p:cNvSpPr>
            <a:spLocks noChangeArrowheads="1"/>
          </p:cNvSpPr>
          <p:nvPr/>
        </p:nvSpPr>
        <p:spPr bwMode="auto">
          <a:xfrm>
            <a:off x="8286750" y="4824413"/>
            <a:ext cx="1076325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>
                <a:solidFill>
                  <a:srgbClr val="0033CC"/>
                </a:solidFill>
                <a:latin typeface="Rockwell" pitchFamily="18" charset="0"/>
              </a:rPr>
              <a:t>GRB’s</a:t>
            </a:r>
            <a:endParaRPr lang="fr-FR" sz="1400" dirty="0">
              <a:solidFill>
                <a:srgbClr val="0033CC"/>
              </a:solidFill>
              <a:latin typeface="Rockwell" pitchFamily="18" charset="0"/>
            </a:endParaRPr>
          </a:p>
        </p:txBody>
      </p:sp>
      <p:sp>
        <p:nvSpPr>
          <p:cNvPr id="12300" name="Rectangle 24"/>
          <p:cNvSpPr>
            <a:spLocks noChangeArrowheads="1"/>
          </p:cNvSpPr>
          <p:nvPr/>
        </p:nvSpPr>
        <p:spPr bwMode="auto">
          <a:xfrm>
            <a:off x="8467725" y="5184775"/>
            <a:ext cx="904875" cy="288925"/>
          </a:xfrm>
          <a:prstGeom prst="rect">
            <a:avLst/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LSST,…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252685" y="0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Rockwell Extra Bold" pitchFamily="18" charset="0"/>
              </a:rPr>
              <a:t>APC</a:t>
            </a:r>
            <a:endParaRPr lang="fr-FR" sz="3200" dirty="0">
              <a:latin typeface="Rockwell Extra Bold" pitchFamily="18" charset="0"/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4091668" y="6062889"/>
            <a:ext cx="1859190" cy="337911"/>
          </a:xfrm>
          <a:prstGeom prst="rect">
            <a:avLst/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 smtClean="0">
                <a:latin typeface="Rockwell" pitchFamily="18" charset="0"/>
              </a:rPr>
              <a:t>APC only (pas SPP)</a:t>
            </a:r>
            <a:endParaRPr lang="fr-FR" sz="1400" dirty="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latin typeface="Rockwell" pitchFamily="18" charset="0"/>
              </a:rPr>
              <a:t>Durée de vie proton</a:t>
            </a:r>
            <a:endParaRPr lang="fr-FR">
              <a:latin typeface="Rockwell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44873" y="265812"/>
            <a:ext cx="64611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nstantia" pitchFamily="18" charset="0"/>
              </a:rPr>
              <a:t>900 tonnes de Fe + tubes Geiger + tubes plasma.</a:t>
            </a:r>
          </a:p>
          <a:p>
            <a:r>
              <a:rPr lang="en-US" dirty="0" smtClean="0">
                <a:latin typeface="Constantia" pitchFamily="18" charset="0"/>
              </a:rPr>
              <a:t>SPP </a:t>
            </a:r>
            <a:r>
              <a:rPr lang="en-US" dirty="0" err="1" smtClean="0">
                <a:latin typeface="Constantia" pitchFamily="18" charset="0"/>
              </a:rPr>
              <a:t>Saclay</a:t>
            </a:r>
            <a:r>
              <a:rPr lang="en-US" dirty="0" smtClean="0">
                <a:latin typeface="Constantia" pitchFamily="18" charset="0"/>
              </a:rPr>
              <a:t> / LAL / LPNHE-X / Aachen / Wuppertal</a:t>
            </a:r>
          </a:p>
          <a:p>
            <a:r>
              <a:rPr lang="en-US" dirty="0" smtClean="0">
                <a:latin typeface="Constantia" pitchFamily="18" charset="0"/>
              </a:rPr>
              <a:t>R. </a:t>
            </a:r>
            <a:r>
              <a:rPr lang="en-US" dirty="0" err="1" smtClean="0">
                <a:latin typeface="Constantia" pitchFamily="18" charset="0"/>
              </a:rPr>
              <a:t>Barloutaud</a:t>
            </a:r>
            <a:r>
              <a:rPr lang="en-US" dirty="0" smtClean="0">
                <a:latin typeface="Constantia" pitchFamily="18" charset="0"/>
              </a:rPr>
              <a:t>,  P. </a:t>
            </a:r>
            <a:r>
              <a:rPr lang="en-US" dirty="0" err="1" smtClean="0">
                <a:latin typeface="Constantia" pitchFamily="18" charset="0"/>
              </a:rPr>
              <a:t>Bareyre</a:t>
            </a:r>
            <a:r>
              <a:rPr lang="en-US" dirty="0" smtClean="0">
                <a:latin typeface="Constantia" pitchFamily="18" charset="0"/>
              </a:rPr>
              <a:t>,  </a:t>
            </a:r>
            <a:r>
              <a:rPr lang="en-US" dirty="0" smtClean="0">
                <a:latin typeface="Constantia" pitchFamily="18" charset="0"/>
              </a:rPr>
              <a:t>L. </a:t>
            </a:r>
            <a:r>
              <a:rPr lang="en-US" dirty="0" err="1" smtClean="0">
                <a:latin typeface="Constantia" pitchFamily="18" charset="0"/>
              </a:rPr>
              <a:t>Mosca</a:t>
            </a:r>
            <a:r>
              <a:rPr lang="en-US" dirty="0" smtClean="0">
                <a:latin typeface="Constantia" pitchFamily="18" charset="0"/>
              </a:rPr>
              <a:t>, L</a:t>
            </a:r>
            <a:r>
              <a:rPr lang="en-US" dirty="0" smtClean="0">
                <a:latin typeface="Constantia" pitchFamily="18" charset="0"/>
              </a:rPr>
              <a:t>. </a:t>
            </a:r>
            <a:r>
              <a:rPr lang="en-US" dirty="0" err="1" smtClean="0">
                <a:latin typeface="Constantia" pitchFamily="18" charset="0"/>
              </a:rPr>
              <a:t>Moscoso</a:t>
            </a:r>
            <a:r>
              <a:rPr lang="en-US" dirty="0" smtClean="0">
                <a:latin typeface="Constantia" pitchFamily="18" charset="0"/>
              </a:rPr>
              <a:t>, B. </a:t>
            </a:r>
            <a:r>
              <a:rPr lang="en-US" dirty="0" err="1" smtClean="0">
                <a:latin typeface="Constantia" pitchFamily="18" charset="0"/>
              </a:rPr>
              <a:t>Tallini</a:t>
            </a:r>
            <a:r>
              <a:rPr lang="en-US" dirty="0" smtClean="0">
                <a:latin typeface="Constantia" pitchFamily="18" charset="0"/>
              </a:rPr>
              <a:t>,…</a:t>
            </a:r>
            <a:endParaRPr lang="fr-FR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r>
              <a:rPr lang="en-US" dirty="0" err="1" smtClean="0">
                <a:latin typeface="Constantia" pitchFamily="18" charset="0"/>
              </a:rPr>
              <a:t>Prise</a:t>
            </a:r>
            <a:r>
              <a:rPr lang="en-US" dirty="0" smtClean="0">
                <a:latin typeface="Constantia" pitchFamily="18" charset="0"/>
              </a:rPr>
              <a:t> de </a:t>
            </a:r>
            <a:r>
              <a:rPr lang="en-US" dirty="0" err="1" smtClean="0">
                <a:latin typeface="Constantia" pitchFamily="18" charset="0"/>
              </a:rPr>
              <a:t>données</a:t>
            </a:r>
            <a:r>
              <a:rPr lang="en-US" dirty="0" smtClean="0">
                <a:latin typeface="Constantia" pitchFamily="18" charset="0"/>
              </a:rPr>
              <a:t> : 1983-1988</a:t>
            </a:r>
          </a:p>
          <a:p>
            <a:endParaRPr lang="fr-FR" dirty="0" smtClean="0">
              <a:latin typeface="Constantia" pitchFamily="18" charset="0"/>
            </a:endParaRPr>
          </a:p>
          <a:p>
            <a:r>
              <a:rPr lang="fr-FR" dirty="0" smtClean="0">
                <a:latin typeface="Constantia" pitchFamily="18" charset="0"/>
              </a:rPr>
              <a:t>Résultat : </a:t>
            </a:r>
            <a:r>
              <a:rPr lang="fr-FR" dirty="0" smtClean="0">
                <a:solidFill>
                  <a:srgbClr val="FF0000"/>
                </a:solidFill>
                <a:latin typeface="Constantia" pitchFamily="18" charset="0"/>
              </a:rPr>
              <a:t>aucune indication de désintégration de proton</a:t>
            </a:r>
            <a:r>
              <a:rPr lang="fr-FR" dirty="0" smtClean="0">
                <a:latin typeface="Constantia" pitchFamily="18" charset="0"/>
              </a:rPr>
              <a:t>, </a:t>
            </a:r>
          </a:p>
          <a:p>
            <a:r>
              <a:rPr lang="fr-FR" dirty="0" smtClean="0">
                <a:latin typeface="Constantia" pitchFamily="18" charset="0"/>
              </a:rPr>
              <a:t>donc le temps de vie est plus long que prévu </a:t>
            </a:r>
          </a:p>
          <a:p>
            <a:r>
              <a:rPr lang="fr-FR" dirty="0" smtClean="0">
                <a:latin typeface="Constantia" pitchFamily="18" charset="0"/>
              </a:rPr>
              <a:t>et la théorie SU5 a été éliminée. </a:t>
            </a:r>
          </a:p>
          <a:p>
            <a:endParaRPr lang="en-US" dirty="0" smtClean="0">
              <a:latin typeface="Constantia" pitchFamily="18" charset="0"/>
            </a:endParaRPr>
          </a:p>
          <a:p>
            <a:r>
              <a:rPr lang="fr-FR" dirty="0" smtClean="0">
                <a:latin typeface="Constantia" pitchFamily="18" charset="0"/>
              </a:rPr>
              <a:t>Ch. Berger et al., </a:t>
            </a:r>
            <a:r>
              <a:rPr lang="fr-FR" dirty="0" err="1" smtClean="0">
                <a:latin typeface="Constantia" pitchFamily="18" charset="0"/>
              </a:rPr>
              <a:t>Z.Phys.</a:t>
            </a:r>
            <a:r>
              <a:rPr lang="fr-FR" dirty="0" smtClean="0">
                <a:latin typeface="Constantia" pitchFamily="18" charset="0"/>
              </a:rPr>
              <a:t>C50 (1991) 385. </a:t>
            </a:r>
          </a:p>
        </p:txBody>
      </p:sp>
      <p:pic>
        <p:nvPicPr>
          <p:cNvPr id="5" name="Image 4" descr="freju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43165" y="3701137"/>
            <a:ext cx="2437434" cy="3232376"/>
          </a:xfrm>
          <a:prstGeom prst="rect">
            <a:avLst/>
          </a:prstGeom>
        </p:spPr>
      </p:pic>
      <p:pic>
        <p:nvPicPr>
          <p:cNvPr id="6" name="Image 5" descr="frejus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000">
            <a:off x="4503675" y="3773708"/>
            <a:ext cx="4926289" cy="281010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6417" y="3451637"/>
            <a:ext cx="4168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3399"/>
                </a:solidFill>
                <a:latin typeface="Constantia" pitchFamily="18" charset="0"/>
              </a:rPr>
              <a:t>Tunnel du Fréjus</a:t>
            </a:r>
          </a:p>
          <a:p>
            <a:r>
              <a:rPr lang="fr-FR" dirty="0" smtClean="0">
                <a:solidFill>
                  <a:srgbClr val="FF3399"/>
                </a:solidFill>
                <a:latin typeface="Constantia" pitchFamily="18" charset="0"/>
              </a:rPr>
              <a:t>(Laboratoire Souterrain de Modane).</a:t>
            </a:r>
          </a:p>
        </p:txBody>
      </p:sp>
      <p:pic>
        <p:nvPicPr>
          <p:cNvPr id="20481" name="1aaae066-a03f-4622-832d-d09f92cd6db3" descr="C71F096C-8B9A-44C2-A169-734061909D43@in2p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115" y="986971"/>
            <a:ext cx="3193143" cy="238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44873" y="469008"/>
            <a:ext cx="543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tantia" pitchFamily="18" charset="0"/>
              </a:rPr>
              <a:t>Autre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résultat</a:t>
            </a:r>
            <a:r>
              <a:rPr lang="en-US" dirty="0" smtClean="0">
                <a:latin typeface="Constantia" pitchFamily="18" charset="0"/>
              </a:rPr>
              <a:t> : les neutrinos </a:t>
            </a:r>
            <a:r>
              <a:rPr lang="en-US" dirty="0" err="1" smtClean="0">
                <a:latin typeface="Constantia" pitchFamily="18" charset="0"/>
              </a:rPr>
              <a:t>atmosphériques</a:t>
            </a:r>
            <a:r>
              <a:rPr lang="fr-FR" dirty="0" smtClean="0">
                <a:latin typeface="Constantia" pitchFamily="18" charset="0"/>
              </a:rPr>
              <a:t> </a:t>
            </a:r>
            <a:r>
              <a:rPr lang="en-US" dirty="0" smtClean="0"/>
              <a:t> !!!</a:t>
            </a:r>
            <a:endParaRPr lang="fr-FR" dirty="0"/>
          </a:p>
        </p:txBody>
      </p:sp>
      <p:pic>
        <p:nvPicPr>
          <p:cNvPr id="3" name="Image 2" descr="freju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286" y="1111295"/>
            <a:ext cx="6770914" cy="3226487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1727653" y="5469390"/>
            <a:ext cx="6966404" cy="1178153"/>
            <a:chOff x="1727653" y="5469390"/>
            <a:chExt cx="6966404" cy="1178153"/>
          </a:xfrm>
        </p:grpSpPr>
        <p:pic>
          <p:nvPicPr>
            <p:cNvPr id="5" name="Image 4" descr="frejus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7653" y="5469390"/>
              <a:ext cx="6915150" cy="1057275"/>
            </a:xfrm>
            <a:prstGeom prst="rect">
              <a:avLst/>
            </a:prstGeom>
          </p:spPr>
        </p:pic>
        <p:sp>
          <p:nvSpPr>
            <p:cNvPr id="7" name="Arrondir un rectangle avec un coin diagonal 6"/>
            <p:cNvSpPr/>
            <p:nvPr/>
          </p:nvSpPr>
          <p:spPr bwMode="auto">
            <a:xfrm>
              <a:off x="1785257" y="5471886"/>
              <a:ext cx="6908800" cy="1175657"/>
            </a:xfrm>
            <a:prstGeom prst="round2DiagRect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177142" y="1335263"/>
            <a:ext cx="5451021" cy="3890560"/>
            <a:chOff x="2177142" y="1335263"/>
            <a:chExt cx="5451021" cy="3890560"/>
          </a:xfrm>
        </p:grpSpPr>
        <p:pic>
          <p:nvPicPr>
            <p:cNvPr id="4" name="Image 3" descr="frejus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7142" y="1335263"/>
              <a:ext cx="5451021" cy="389056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4325257" y="4601029"/>
              <a:ext cx="3222172" cy="4571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2315028" y="4838338"/>
              <a:ext cx="1748972" cy="4571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latin typeface="Rockwell" pitchFamily="18" charset="0"/>
              </a:rPr>
              <a:t>Durée de vie proton</a:t>
            </a:r>
            <a:endParaRPr lang="fr-FR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Rockwell" pitchFamily="18" charset="0"/>
              </a:rPr>
              <a:t>GALLEX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44873" y="469008"/>
            <a:ext cx="602043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nstantia" pitchFamily="18" charset="0"/>
              </a:rPr>
              <a:t>30 tonnes de gallium (100 tonnes GaCl3).</a:t>
            </a:r>
          </a:p>
          <a:p>
            <a:r>
              <a:rPr lang="en-US" dirty="0" smtClean="0">
                <a:latin typeface="Constantia" pitchFamily="18" charset="0"/>
              </a:rPr>
              <a:t>Heidelberg/ Munich / Milan / Rome/ </a:t>
            </a:r>
            <a:r>
              <a:rPr lang="en-US" dirty="0" err="1" smtClean="0">
                <a:latin typeface="Constantia" pitchFamily="18" charset="0"/>
              </a:rPr>
              <a:t>Saclay</a:t>
            </a:r>
            <a:r>
              <a:rPr lang="en-US" dirty="0" smtClean="0">
                <a:latin typeface="Constantia" pitchFamily="18" charset="0"/>
              </a:rPr>
              <a:t> / BNL</a:t>
            </a:r>
          </a:p>
          <a:p>
            <a:r>
              <a:rPr lang="en-US" dirty="0" smtClean="0">
                <a:latin typeface="Constantia" pitchFamily="18" charset="0"/>
              </a:rPr>
              <a:t>M. </a:t>
            </a:r>
            <a:r>
              <a:rPr lang="en-US" dirty="0" err="1" smtClean="0">
                <a:latin typeface="Constantia" pitchFamily="18" charset="0"/>
              </a:rPr>
              <a:t>Cribier</a:t>
            </a:r>
            <a:r>
              <a:rPr lang="en-US" dirty="0" smtClean="0">
                <a:latin typeface="Constantia" pitchFamily="18" charset="0"/>
              </a:rPr>
              <a:t>, J. Rich, M. Spiro, D. </a:t>
            </a:r>
            <a:r>
              <a:rPr lang="en-US" dirty="0" err="1" smtClean="0">
                <a:latin typeface="Constantia" pitchFamily="18" charset="0"/>
              </a:rPr>
              <a:t>Vignaud</a:t>
            </a:r>
            <a:r>
              <a:rPr lang="en-US" dirty="0" smtClean="0">
                <a:latin typeface="Constantia" pitchFamily="18" charset="0"/>
              </a:rPr>
              <a:t> </a:t>
            </a:r>
          </a:p>
          <a:p>
            <a:r>
              <a:rPr lang="en-US" dirty="0" smtClean="0">
                <a:latin typeface="Constantia" pitchFamily="18" charset="0"/>
              </a:rPr>
              <a:t>+ C. Tao + T. </a:t>
            </a:r>
            <a:r>
              <a:rPr lang="en-US" dirty="0" err="1" smtClean="0">
                <a:latin typeface="Constantia" pitchFamily="18" charset="0"/>
              </a:rPr>
              <a:t>Stolarczyk</a:t>
            </a:r>
            <a:r>
              <a:rPr lang="en-US" dirty="0" smtClean="0">
                <a:latin typeface="Constantia" pitchFamily="18" charset="0"/>
              </a:rPr>
              <a:t>,…</a:t>
            </a:r>
            <a:endParaRPr lang="fr-FR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r>
              <a:rPr lang="en-US" dirty="0" err="1" smtClean="0">
                <a:latin typeface="Constantia" pitchFamily="18" charset="0"/>
              </a:rPr>
              <a:t>Prise</a:t>
            </a:r>
            <a:r>
              <a:rPr lang="en-US" dirty="0" smtClean="0">
                <a:latin typeface="Constantia" pitchFamily="18" charset="0"/>
              </a:rPr>
              <a:t> de </a:t>
            </a:r>
            <a:r>
              <a:rPr lang="en-US" dirty="0" err="1" smtClean="0">
                <a:latin typeface="Constantia" pitchFamily="18" charset="0"/>
              </a:rPr>
              <a:t>données</a:t>
            </a:r>
            <a:r>
              <a:rPr lang="en-US" dirty="0" smtClean="0">
                <a:latin typeface="Constantia" pitchFamily="18" charset="0"/>
              </a:rPr>
              <a:t> : 1990-1998</a:t>
            </a:r>
          </a:p>
          <a:p>
            <a:r>
              <a:rPr lang="en-US" dirty="0" smtClean="0">
                <a:latin typeface="Constantia" pitchFamily="18" charset="0"/>
              </a:rPr>
              <a:t>“Calibration” avec </a:t>
            </a:r>
            <a:r>
              <a:rPr lang="en-US" dirty="0" err="1" smtClean="0">
                <a:latin typeface="Constantia" pitchFamily="18" charset="0"/>
              </a:rPr>
              <a:t>une</a:t>
            </a:r>
            <a:r>
              <a:rPr lang="en-US" dirty="0" smtClean="0">
                <a:latin typeface="Constantia" pitchFamily="18" charset="0"/>
              </a:rPr>
              <a:t> source radioactive de Cr-51</a:t>
            </a:r>
          </a:p>
          <a:p>
            <a:endParaRPr lang="fr-FR" dirty="0" smtClean="0">
              <a:latin typeface="Constantia" pitchFamily="18" charset="0"/>
            </a:endParaRPr>
          </a:p>
          <a:p>
            <a:r>
              <a:rPr lang="fr-FR" dirty="0" smtClean="0">
                <a:latin typeface="Constantia" pitchFamily="18" charset="0"/>
              </a:rPr>
              <a:t>Résultat : </a:t>
            </a:r>
            <a:r>
              <a:rPr lang="fr-FR" dirty="0" smtClean="0">
                <a:solidFill>
                  <a:srgbClr val="FF0000"/>
                </a:solidFill>
                <a:latin typeface="Constantia" pitchFamily="18" charset="0"/>
              </a:rPr>
              <a:t>observation des neutrinos pp</a:t>
            </a:r>
            <a:r>
              <a:rPr lang="fr-FR" dirty="0" smtClean="0">
                <a:latin typeface="Constantia" pitchFamily="18" charset="0"/>
              </a:rPr>
              <a:t>, </a:t>
            </a:r>
          </a:p>
          <a:p>
            <a:r>
              <a:rPr lang="fr-FR" dirty="0" smtClean="0">
                <a:latin typeface="Constantia" pitchFamily="18" charset="0"/>
              </a:rPr>
              <a:t>55% des neutrinos attendus, déficit interprété dans le </a:t>
            </a:r>
          </a:p>
          <a:p>
            <a:r>
              <a:rPr lang="fr-FR" dirty="0" smtClean="0">
                <a:latin typeface="Constantia" pitchFamily="18" charset="0"/>
              </a:rPr>
              <a:t>cadre de l’effet MSW et de l’oscillation des neutrinos. </a:t>
            </a:r>
          </a:p>
          <a:p>
            <a:endParaRPr lang="en-US" dirty="0" smtClean="0">
              <a:latin typeface="Constantia" pitchFamily="18" charset="0"/>
            </a:endParaRPr>
          </a:p>
          <a:p>
            <a:r>
              <a:rPr lang="fr-FR" dirty="0" smtClean="0">
                <a:latin typeface="Constantia" pitchFamily="18" charset="0"/>
              </a:rPr>
              <a:t>W. </a:t>
            </a:r>
            <a:r>
              <a:rPr lang="fr-FR" dirty="0" err="1" smtClean="0">
                <a:latin typeface="Constantia" pitchFamily="18" charset="0"/>
              </a:rPr>
              <a:t>Hampel</a:t>
            </a:r>
            <a:r>
              <a:rPr lang="fr-FR" dirty="0" smtClean="0">
                <a:latin typeface="Constantia" pitchFamily="18" charset="0"/>
              </a:rPr>
              <a:t> et al., Phys. </a:t>
            </a:r>
            <a:r>
              <a:rPr lang="fr-FR" dirty="0" err="1" smtClean="0">
                <a:latin typeface="Constantia" pitchFamily="18" charset="0"/>
              </a:rPr>
              <a:t>Lett</a:t>
            </a:r>
            <a:r>
              <a:rPr lang="fr-FR" dirty="0" smtClean="0">
                <a:latin typeface="Constantia" pitchFamily="18" charset="0"/>
              </a:rPr>
              <a:t>. B 447 (1999) 127.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1828"/>
            <a:ext cx="3307716" cy="38254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Rockwell" pitchFamily="18" charset="0"/>
              </a:rPr>
              <a:t>GALLEX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44873" y="469008"/>
            <a:ext cx="6163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Motivations  et contributions :</a:t>
            </a:r>
          </a:p>
          <a:p>
            <a:r>
              <a:rPr lang="en-US" dirty="0" smtClean="0">
                <a:latin typeface="Constantia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Compréhension</a:t>
            </a:r>
            <a:r>
              <a:rPr lang="en-US" dirty="0" smtClean="0">
                <a:latin typeface="Constantia" pitchFamily="18" charset="0"/>
              </a:rPr>
              <a:t> du </a:t>
            </a:r>
            <a:r>
              <a:rPr lang="en-US" dirty="0" err="1" smtClean="0">
                <a:latin typeface="Constantia" pitchFamily="18" charset="0"/>
              </a:rPr>
              <a:t>fonctionnement</a:t>
            </a:r>
            <a:r>
              <a:rPr lang="en-US" dirty="0" smtClean="0">
                <a:latin typeface="Constantia" pitchFamily="18" charset="0"/>
              </a:rPr>
              <a:t> du Soleil : </a:t>
            </a:r>
            <a:r>
              <a:rPr lang="fr-FR" dirty="0" smtClean="0">
                <a:latin typeface="Constantia" pitchFamily="18" charset="0"/>
              </a:rPr>
              <a:t> coopération avec astrophysiciens (papiers en commun), organisation conférence Inside the Sun (1989)</a:t>
            </a:r>
          </a:p>
          <a:p>
            <a:pPr>
              <a:buFontTx/>
              <a:buChar char="-"/>
            </a:pPr>
            <a:endParaRPr lang="fr-FR" dirty="0" smtClean="0"/>
          </a:p>
        </p:txBody>
      </p:sp>
      <p:grpSp>
        <p:nvGrpSpPr>
          <p:cNvPr id="8" name="Groupe 7"/>
          <p:cNvGrpSpPr/>
          <p:nvPr/>
        </p:nvGrpSpPr>
        <p:grpSpPr>
          <a:xfrm>
            <a:off x="1033008" y="2452914"/>
            <a:ext cx="7540757" cy="3222172"/>
            <a:chOff x="1033008" y="2452914"/>
            <a:chExt cx="7540757" cy="3222172"/>
          </a:xfrm>
        </p:grpSpPr>
        <p:pic>
          <p:nvPicPr>
            <p:cNvPr id="6" name="Image 5" descr="PhysRep_STC.jpg"/>
            <p:cNvPicPr>
              <a:picLocks noChangeAspect="1"/>
            </p:cNvPicPr>
            <p:nvPr/>
          </p:nvPicPr>
          <p:blipFill>
            <a:blip r:embed="rId2" cstate="print"/>
            <a:srcRect t="37237" r="5551"/>
            <a:stretch>
              <a:fillRect/>
            </a:stretch>
          </p:blipFill>
          <p:spPr>
            <a:xfrm>
              <a:off x="1248228" y="3374025"/>
              <a:ext cx="6968030" cy="2301061"/>
            </a:xfrm>
            <a:prstGeom prst="rect">
              <a:avLst/>
            </a:prstGeom>
          </p:spPr>
        </p:pic>
        <p:pic>
          <p:nvPicPr>
            <p:cNvPr id="7" name="Image 6" descr="PhysRep_STC.jpg"/>
            <p:cNvPicPr>
              <a:picLocks noChangeAspect="1"/>
            </p:cNvPicPr>
            <p:nvPr/>
          </p:nvPicPr>
          <p:blipFill>
            <a:blip r:embed="rId2" cstate="print"/>
            <a:srcRect r="24056" b="78197"/>
            <a:stretch>
              <a:fillRect/>
            </a:stretch>
          </p:blipFill>
          <p:spPr>
            <a:xfrm>
              <a:off x="1033008" y="2452914"/>
              <a:ext cx="7540757" cy="10758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Rockwell" pitchFamily="18" charset="0"/>
              </a:rPr>
              <a:t>GALLEX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44873" y="469008"/>
            <a:ext cx="6163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Motivations  et contributions :</a:t>
            </a:r>
          </a:p>
          <a:p>
            <a:r>
              <a:rPr lang="en-US" dirty="0" smtClean="0">
                <a:latin typeface="Constantia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Compréhension</a:t>
            </a:r>
            <a:r>
              <a:rPr lang="en-US" dirty="0" smtClean="0">
                <a:latin typeface="Constantia" pitchFamily="18" charset="0"/>
              </a:rPr>
              <a:t> du </a:t>
            </a:r>
            <a:r>
              <a:rPr lang="en-US" dirty="0" err="1" smtClean="0">
                <a:latin typeface="Constantia" pitchFamily="18" charset="0"/>
              </a:rPr>
              <a:t>fonctionnement</a:t>
            </a:r>
            <a:r>
              <a:rPr lang="en-US" dirty="0" smtClean="0">
                <a:latin typeface="Constantia" pitchFamily="18" charset="0"/>
              </a:rPr>
              <a:t> du Soleil : </a:t>
            </a:r>
            <a:r>
              <a:rPr lang="fr-FR" dirty="0" smtClean="0">
                <a:latin typeface="Constantia" pitchFamily="18" charset="0"/>
              </a:rPr>
              <a:t> coopération avec astrophysiciens (papiers en commun), organisation conférence Inside the Sun (1989)</a:t>
            </a:r>
          </a:p>
          <a:p>
            <a:pPr>
              <a:buFontTx/>
              <a:buChar char="-"/>
            </a:pPr>
            <a:endParaRPr lang="fr-FR" dirty="0" smtClean="0"/>
          </a:p>
        </p:txBody>
      </p:sp>
      <p:pic>
        <p:nvPicPr>
          <p:cNvPr id="8" name="Image 7" descr="Ins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9437" y="2307771"/>
            <a:ext cx="4041358" cy="1582737"/>
          </a:xfrm>
          <a:prstGeom prst="rect">
            <a:avLst/>
          </a:prstGeom>
        </p:spPr>
      </p:pic>
      <p:pic>
        <p:nvPicPr>
          <p:cNvPr id="9" name="Image 8" descr="Insid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9839" y="3629931"/>
            <a:ext cx="3042104" cy="188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Rockwell" pitchFamily="18" charset="0"/>
              </a:rPr>
              <a:t>GALLEX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44873" y="469008"/>
            <a:ext cx="6163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Motivations  et contributions :</a:t>
            </a:r>
          </a:p>
          <a:p>
            <a:r>
              <a:rPr lang="en-US" dirty="0" smtClean="0">
                <a:latin typeface="Constantia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Compréhension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du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fonctionnement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du Soleil :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coopération avec astrophysiciens (papiers en commun), organisation conférence Inside the Sun (1989)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FontTx/>
              <a:buChar char="-"/>
            </a:pPr>
            <a:r>
              <a:rPr lang="en-US" dirty="0" smtClean="0">
                <a:latin typeface="Constantia" pitchFamily="18" charset="0"/>
              </a:rPr>
              <a:t> Contributions à la </a:t>
            </a:r>
            <a:r>
              <a:rPr lang="en-US" dirty="0" err="1" smtClean="0">
                <a:latin typeface="Constantia" pitchFamily="18" charset="0"/>
              </a:rPr>
              <a:t>découverte</a:t>
            </a:r>
            <a:r>
              <a:rPr lang="en-US" dirty="0" smtClean="0">
                <a:latin typeface="Constantia" pitchFamily="18" charset="0"/>
              </a:rPr>
              <a:t> de </a:t>
            </a:r>
            <a:r>
              <a:rPr lang="en-US" dirty="0" err="1" smtClean="0">
                <a:latin typeface="Constantia" pitchFamily="18" charset="0"/>
              </a:rPr>
              <a:t>l’oscillation</a:t>
            </a:r>
            <a:r>
              <a:rPr lang="en-US" dirty="0" smtClean="0">
                <a:latin typeface="Constantia" pitchFamily="18" charset="0"/>
              </a:rPr>
              <a:t> des neutrinos (</a:t>
            </a:r>
            <a:r>
              <a:rPr lang="en-US" dirty="0" err="1" smtClean="0">
                <a:latin typeface="Constantia" pitchFamily="18" charset="0"/>
              </a:rPr>
              <a:t>papiers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sur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l’effet</a:t>
            </a:r>
            <a:r>
              <a:rPr lang="en-US" dirty="0" smtClean="0">
                <a:latin typeface="Constantia" pitchFamily="18" charset="0"/>
              </a:rPr>
              <a:t> MSW)</a:t>
            </a:r>
          </a:p>
          <a:p>
            <a:pPr>
              <a:buFontTx/>
              <a:buChar char="-"/>
            </a:pPr>
            <a:endParaRPr lang="en-US" dirty="0" smtClean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</p:txBody>
      </p:sp>
      <p:pic>
        <p:nvPicPr>
          <p:cNvPr id="5" name="Image 4" descr="Bouchez_86.jpg"/>
          <p:cNvPicPr>
            <a:picLocks noChangeAspect="1"/>
          </p:cNvPicPr>
          <p:nvPr/>
        </p:nvPicPr>
        <p:blipFill>
          <a:blip r:embed="rId2" cstate="print"/>
          <a:srcRect t="53168" r="23934"/>
          <a:stretch>
            <a:fillRect/>
          </a:stretch>
        </p:blipFill>
        <p:spPr>
          <a:xfrm>
            <a:off x="3323770" y="2921438"/>
            <a:ext cx="6197601" cy="1646143"/>
          </a:xfrm>
          <a:prstGeom prst="rect">
            <a:avLst/>
          </a:prstGeom>
        </p:spPr>
      </p:pic>
      <p:pic>
        <p:nvPicPr>
          <p:cNvPr id="7" name="Image 6" descr="Bouchez_86.jpg"/>
          <p:cNvPicPr>
            <a:picLocks noChangeAspect="1"/>
          </p:cNvPicPr>
          <p:nvPr/>
        </p:nvPicPr>
        <p:blipFill>
          <a:blip r:embed="rId2" cstate="print"/>
          <a:srcRect t="9247" r="58338" b="80907"/>
          <a:stretch>
            <a:fillRect/>
          </a:stretch>
        </p:blipFill>
        <p:spPr>
          <a:xfrm>
            <a:off x="3186337" y="4599228"/>
            <a:ext cx="5142719" cy="524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Rockwell" pitchFamily="18" charset="0"/>
              </a:rPr>
              <a:t>GALLEX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44873" y="469008"/>
            <a:ext cx="6163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Motivations  et contributions :</a:t>
            </a:r>
          </a:p>
          <a:p>
            <a:r>
              <a:rPr lang="en-US" dirty="0" smtClean="0">
                <a:latin typeface="Constantia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Compréhension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du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fonctionnement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du Soleil :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coopération avec astrophysiciens (papiers en commun), organisation conférence Inside the Sun (1989)</a:t>
            </a:r>
          </a:p>
          <a:p>
            <a:pPr>
              <a:buFontTx/>
              <a:buChar char="-"/>
            </a:pP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Contributions à la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découverte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de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l’oscillation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des neutrinos (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papiers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sur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l’effet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MSW)</a:t>
            </a:r>
          </a:p>
          <a:p>
            <a:pPr>
              <a:buFontTx/>
              <a:buChar char="-"/>
            </a:pPr>
            <a:endParaRPr lang="en-US" dirty="0" smtClean="0">
              <a:latin typeface="Constantia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Constantia" pitchFamily="18" charset="0"/>
              </a:rPr>
              <a:t> Construction </a:t>
            </a:r>
            <a:r>
              <a:rPr lang="en-US" dirty="0" err="1" smtClean="0">
                <a:latin typeface="Constantia" pitchFamily="18" charset="0"/>
              </a:rPr>
              <a:t>d’une</a:t>
            </a:r>
            <a:r>
              <a:rPr lang="en-US" dirty="0" smtClean="0">
                <a:latin typeface="Constantia" pitchFamily="18" charset="0"/>
              </a:rPr>
              <a:t> source </a:t>
            </a:r>
            <a:r>
              <a:rPr lang="en-US" dirty="0" err="1" smtClean="0">
                <a:latin typeface="Constantia" pitchFamily="18" charset="0"/>
              </a:rPr>
              <a:t>artificielle</a:t>
            </a:r>
            <a:r>
              <a:rPr lang="en-US" dirty="0" smtClean="0">
                <a:latin typeface="Constantia" pitchFamily="18" charset="0"/>
              </a:rPr>
              <a:t> de 65 </a:t>
            </a:r>
            <a:r>
              <a:rPr lang="en-US" dirty="0" err="1" smtClean="0">
                <a:latin typeface="Constantia" pitchFamily="18" charset="0"/>
              </a:rPr>
              <a:t>PBq</a:t>
            </a:r>
            <a:r>
              <a:rPr lang="en-US" dirty="0" smtClean="0">
                <a:latin typeface="Constantia" pitchFamily="18" charset="0"/>
              </a:rPr>
              <a:t> de neutrinos (Cr51), avec les </a:t>
            </a:r>
            <a:r>
              <a:rPr lang="en-US" dirty="0" err="1" smtClean="0">
                <a:latin typeface="Constantia" pitchFamily="18" charset="0"/>
              </a:rPr>
              <a:t>équipes</a:t>
            </a:r>
            <a:r>
              <a:rPr lang="en-US" dirty="0" smtClean="0">
                <a:latin typeface="Constantia" pitchFamily="18" charset="0"/>
              </a:rPr>
              <a:t> techniques du DAPNIA et du CEN Grenoble</a:t>
            </a:r>
          </a:p>
          <a:p>
            <a:pPr>
              <a:buFontTx/>
              <a:buChar char="-"/>
            </a:pPr>
            <a:endParaRPr lang="en-US" dirty="0" smtClean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  <a:p>
            <a:pPr>
              <a:buFontTx/>
              <a:buChar char="-"/>
            </a:pPr>
            <a:endParaRPr lang="en-US" dirty="0" smtClean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</p:txBody>
      </p:sp>
      <p:pic>
        <p:nvPicPr>
          <p:cNvPr id="6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2510" y="1127353"/>
            <a:ext cx="1874573" cy="3460750"/>
          </a:xfrm>
          <a:prstGeom prst="rect">
            <a:avLst/>
          </a:prstGeom>
          <a:solidFill>
            <a:schemeClr val="tx1"/>
          </a:solidFill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72861" y="444954"/>
            <a:ext cx="886142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66FF"/>
                </a:solidFill>
                <a:latin typeface="Comic Sans MS" pitchFamily="66" charset="0"/>
              </a:rPr>
              <a:t>Naissance </a:t>
            </a:r>
            <a:r>
              <a:rPr lang="en-US" sz="2400" dirty="0">
                <a:solidFill>
                  <a:srgbClr val="0066FF"/>
                </a:solidFill>
                <a:latin typeface="Comic Sans MS" pitchFamily="66" charset="0"/>
              </a:rPr>
              <a:t>de </a:t>
            </a:r>
            <a:r>
              <a:rPr lang="en-US" sz="2400" dirty="0" err="1" smtClean="0">
                <a:solidFill>
                  <a:srgbClr val="0066FF"/>
                </a:solidFill>
                <a:latin typeface="Comic Sans MS" pitchFamily="66" charset="0"/>
              </a:rPr>
              <a:t>l’astroparticule</a:t>
            </a:r>
            <a:r>
              <a:rPr lang="en-US" sz="2400" dirty="0" smtClean="0">
                <a:solidFill>
                  <a:srgbClr val="0066FF"/>
                </a:solidFill>
                <a:latin typeface="Comic Sans MS" pitchFamily="66" charset="0"/>
              </a:rPr>
              <a:t> (1)</a:t>
            </a:r>
          </a:p>
          <a:p>
            <a:endParaRPr lang="en-US" sz="2400" dirty="0">
              <a:solidFill>
                <a:srgbClr val="0066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Chacun</a:t>
            </a:r>
            <a:r>
              <a:rPr lang="en-US" dirty="0" smtClean="0">
                <a:latin typeface="Comic Sans MS" pitchFamily="66" charset="0"/>
              </a:rPr>
              <a:t> a </a:t>
            </a:r>
            <a:r>
              <a:rPr lang="en-US" dirty="0" err="1" smtClean="0">
                <a:latin typeface="Comic Sans MS" pitchFamily="66" charset="0"/>
              </a:rPr>
              <a:t>sa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définition</a:t>
            </a:r>
            <a:r>
              <a:rPr lang="en-US" dirty="0" smtClean="0">
                <a:latin typeface="Comic Sans MS" pitchFamily="66" charset="0"/>
              </a:rPr>
              <a:t>… et on </a:t>
            </a:r>
            <a:r>
              <a:rPr lang="en-US" dirty="0" err="1" smtClean="0">
                <a:latin typeface="Comic Sans MS" pitchFamily="66" charset="0"/>
              </a:rPr>
              <a:t>peut</a:t>
            </a:r>
            <a:r>
              <a:rPr lang="en-US" dirty="0" smtClean="0">
                <a:latin typeface="Comic Sans MS" pitchFamily="66" charset="0"/>
              </a:rPr>
              <a:t> y passer la </a:t>
            </a:r>
            <a:r>
              <a:rPr lang="en-US" dirty="0" err="1" smtClean="0">
                <a:latin typeface="Comic Sans MS" pitchFamily="66" charset="0"/>
              </a:rPr>
              <a:t>journée</a:t>
            </a:r>
            <a:r>
              <a:rPr lang="en-US" dirty="0" smtClean="0">
                <a:latin typeface="Comic Sans MS" pitchFamily="66" charset="0"/>
              </a:rPr>
              <a:t>…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9887" y="0"/>
            <a:ext cx="1386114" cy="168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72861" y="444954"/>
            <a:ext cx="886142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0066FF"/>
              </a:solidFill>
              <a:latin typeface="Comic Sans MS" pitchFamily="66" charset="0"/>
            </a:endParaRPr>
          </a:p>
          <a:p>
            <a:endParaRPr lang="en-US" sz="2400" dirty="0">
              <a:solidFill>
                <a:srgbClr val="0066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"/>
            </a:pPr>
            <a:r>
              <a:rPr lang="en-US" dirty="0" smtClean="0">
                <a:latin typeface="Comic Sans MS" pitchFamily="66" charset="0"/>
              </a:rPr>
              <a:t> Je </a:t>
            </a:r>
            <a:r>
              <a:rPr lang="en-US" dirty="0" err="1" smtClean="0">
                <a:latin typeface="Comic Sans MS" pitchFamily="66" charset="0"/>
              </a:rPr>
              <a:t>l’associe</a:t>
            </a:r>
            <a:r>
              <a:rPr lang="en-US" dirty="0" smtClean="0">
                <a:latin typeface="Comic Sans MS" pitchFamily="66" charset="0"/>
              </a:rPr>
              <a:t> pour ma part à </a:t>
            </a:r>
            <a:r>
              <a:rPr lang="en-US" dirty="0" err="1" smtClean="0">
                <a:latin typeface="Comic Sans MS" pitchFamily="66" charset="0"/>
              </a:rPr>
              <a:t>l’année</a:t>
            </a:r>
            <a:r>
              <a:rPr lang="en-US" dirty="0" smtClean="0">
                <a:latin typeface="Comic Sans MS" pitchFamily="66" charset="0"/>
              </a:rPr>
              <a:t> 1979 et la naissance de </a:t>
            </a:r>
            <a:r>
              <a:rPr lang="en-US" dirty="0" err="1" smtClean="0">
                <a:latin typeface="Comic Sans MS" pitchFamily="66" charset="0"/>
              </a:rPr>
              <a:t>ce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qu’on</a:t>
            </a:r>
            <a:r>
              <a:rPr lang="en-US" dirty="0" smtClean="0">
                <a:latin typeface="Comic Sans MS" pitchFamily="66" charset="0"/>
              </a:rPr>
              <a:t> a </a:t>
            </a:r>
            <a:r>
              <a:rPr lang="en-US" dirty="0" err="1" smtClean="0">
                <a:latin typeface="Comic Sans MS" pitchFamily="66" charset="0"/>
              </a:rPr>
              <a:t>appelé</a:t>
            </a:r>
            <a:r>
              <a:rPr lang="en-US" dirty="0" smtClean="0">
                <a:latin typeface="Comic Sans MS" pitchFamily="66" charset="0"/>
              </a:rPr>
              <a:t> la physique “hors </a:t>
            </a:r>
            <a:r>
              <a:rPr lang="en-US" dirty="0" err="1" smtClean="0">
                <a:latin typeface="Comic Sans MS" pitchFamily="66" charset="0"/>
              </a:rPr>
              <a:t>accélérateurs</a:t>
            </a:r>
            <a:r>
              <a:rPr lang="en-US" dirty="0" smtClean="0">
                <a:latin typeface="Comic Sans MS" pitchFamily="66" charset="0"/>
              </a:rPr>
              <a:t>” avec </a:t>
            </a:r>
            <a:r>
              <a:rPr lang="en-US" dirty="0" err="1" smtClean="0">
                <a:latin typeface="Comic Sans MS" pitchFamily="66" charset="0"/>
              </a:rPr>
              <a:t>deux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thèmes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principaux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Comic Sans MS" pitchFamily="66" charset="0"/>
              </a:rPr>
              <a:t>Théories</a:t>
            </a:r>
            <a:r>
              <a:rPr lang="en-US" dirty="0" smtClean="0">
                <a:solidFill>
                  <a:srgbClr val="FF3300"/>
                </a:solidFill>
                <a:latin typeface="Comic Sans MS" pitchFamily="66" charset="0"/>
              </a:rPr>
              <a:t> de </a:t>
            </a:r>
            <a:r>
              <a:rPr lang="en-US" dirty="0" err="1" smtClean="0">
                <a:solidFill>
                  <a:srgbClr val="FF3300"/>
                </a:solidFill>
                <a:latin typeface="Comic Sans MS" pitchFamily="66" charset="0"/>
              </a:rPr>
              <a:t>grande</a:t>
            </a:r>
            <a:r>
              <a:rPr lang="en-US" dirty="0" smtClean="0">
                <a:solidFill>
                  <a:srgbClr val="FF3300"/>
                </a:solidFill>
                <a:latin typeface="Comic Sans MS" pitchFamily="66" charset="0"/>
              </a:rPr>
              <a:t> unification et </a:t>
            </a:r>
            <a:r>
              <a:rPr lang="en-US" dirty="0" err="1" smtClean="0">
                <a:solidFill>
                  <a:srgbClr val="FF3300"/>
                </a:solidFill>
                <a:latin typeface="Comic Sans MS" pitchFamily="66" charset="0"/>
              </a:rPr>
              <a:t>expériences</a:t>
            </a:r>
            <a:r>
              <a:rPr lang="en-US" dirty="0" smtClean="0">
                <a:solidFill>
                  <a:srgbClr val="FF3300"/>
                </a:solidFill>
                <a:latin typeface="Comic Sans MS" pitchFamily="66" charset="0"/>
              </a:rPr>
              <a:t> de </a:t>
            </a:r>
            <a:r>
              <a:rPr lang="en-US" dirty="0" err="1" smtClean="0">
                <a:solidFill>
                  <a:srgbClr val="FF3300"/>
                </a:solidFill>
                <a:latin typeface="Comic Sans MS" pitchFamily="66" charset="0"/>
              </a:rPr>
              <a:t>recherche</a:t>
            </a:r>
            <a:r>
              <a:rPr lang="en-US" dirty="0" smtClean="0">
                <a:solidFill>
                  <a:srgbClr val="FF3300"/>
                </a:solidFill>
                <a:latin typeface="Comic Sans MS" pitchFamily="66" charset="0"/>
              </a:rPr>
              <a:t> de </a:t>
            </a:r>
            <a:r>
              <a:rPr lang="en-US" dirty="0" err="1" smtClean="0">
                <a:solidFill>
                  <a:srgbClr val="FF3300"/>
                </a:solidFill>
                <a:latin typeface="Comic Sans MS" pitchFamily="66" charset="0"/>
              </a:rPr>
              <a:t>désintégration</a:t>
            </a:r>
            <a:r>
              <a:rPr lang="en-US" dirty="0" smtClean="0">
                <a:solidFill>
                  <a:srgbClr val="FF3300"/>
                </a:solidFill>
                <a:latin typeface="Comic Sans MS" pitchFamily="66" charset="0"/>
              </a:rPr>
              <a:t> du </a:t>
            </a:r>
            <a:r>
              <a:rPr lang="en-US" dirty="0" err="1" smtClean="0">
                <a:solidFill>
                  <a:srgbClr val="FF3300"/>
                </a:solidFill>
                <a:latin typeface="Comic Sans MS" pitchFamily="66" charset="0"/>
              </a:rPr>
              <a:t>nucléon</a:t>
            </a:r>
            <a:endParaRPr lang="en-US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endParaRPr lang="en-US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3300"/>
                </a:solidFill>
                <a:latin typeface="Comic Sans MS" pitchFamily="66" charset="0"/>
              </a:rPr>
              <a:t> Oscillation des neutrinos et premières </a:t>
            </a:r>
            <a:r>
              <a:rPr lang="en-US" dirty="0" err="1" smtClean="0">
                <a:solidFill>
                  <a:srgbClr val="FF3300"/>
                </a:solidFill>
                <a:latin typeface="Comic Sans MS" pitchFamily="66" charset="0"/>
              </a:rPr>
              <a:t>expériences</a:t>
            </a:r>
            <a:r>
              <a:rPr lang="en-US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Comic Sans MS" pitchFamily="66" charset="0"/>
              </a:rPr>
              <a:t>auprès</a:t>
            </a:r>
            <a:r>
              <a:rPr lang="en-US" dirty="0" smtClean="0">
                <a:solidFill>
                  <a:srgbClr val="FF3300"/>
                </a:solidFill>
                <a:latin typeface="Comic Sans MS" pitchFamily="66" charset="0"/>
              </a:rPr>
              <a:t> des </a:t>
            </a:r>
            <a:r>
              <a:rPr lang="en-US" dirty="0" err="1" smtClean="0">
                <a:solidFill>
                  <a:srgbClr val="FF3300"/>
                </a:solidFill>
                <a:latin typeface="Comic Sans MS" pitchFamily="66" charset="0"/>
              </a:rPr>
              <a:t>réacteurs</a:t>
            </a:r>
            <a:r>
              <a:rPr lang="en-US" dirty="0" smtClean="0">
                <a:solidFill>
                  <a:srgbClr val="FF3300"/>
                </a:solidFill>
                <a:latin typeface="Comic Sans MS" pitchFamily="66" charset="0"/>
              </a:rPr>
              <a:t>.</a:t>
            </a:r>
          </a:p>
          <a:p>
            <a:pPr>
              <a:buFontTx/>
              <a:buChar char="-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"/>
            </a:pPr>
            <a:r>
              <a:rPr lang="en-US" dirty="0" smtClean="0">
                <a:latin typeface="Comic Sans MS" pitchFamily="66" charset="0"/>
              </a:rPr>
              <a:t> Au milieu des </a:t>
            </a:r>
            <a:r>
              <a:rPr lang="en-US" dirty="0" err="1" smtClean="0">
                <a:latin typeface="Comic Sans MS" pitchFamily="66" charset="0"/>
              </a:rPr>
              <a:t>années</a:t>
            </a:r>
            <a:r>
              <a:rPr lang="en-US" dirty="0" smtClean="0">
                <a:latin typeface="Comic Sans MS" pitchFamily="66" charset="0"/>
              </a:rPr>
              <a:t> 80, </a:t>
            </a:r>
            <a:r>
              <a:rPr lang="en-US" dirty="0" err="1" smtClean="0">
                <a:latin typeface="Comic Sans MS" pitchFamily="66" charset="0"/>
              </a:rPr>
              <a:t>s’y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ajoutent</a:t>
            </a:r>
            <a:r>
              <a:rPr lang="en-US" dirty="0" smtClean="0">
                <a:latin typeface="Comic Sans MS" pitchFamily="66" charset="0"/>
              </a:rPr>
              <a:t> des </a:t>
            </a:r>
            <a:r>
              <a:rPr lang="en-US" dirty="0" err="1" smtClean="0">
                <a:latin typeface="Comic Sans MS" pitchFamily="66" charset="0"/>
              </a:rPr>
              <a:t>problématiques</a:t>
            </a:r>
            <a:r>
              <a:rPr lang="en-US" dirty="0" smtClean="0">
                <a:latin typeface="Comic Sans MS" pitchFamily="66" charset="0"/>
              </a:rPr>
              <a:t> plus </a:t>
            </a:r>
            <a:r>
              <a:rPr lang="en-US" dirty="0" err="1" smtClean="0">
                <a:latin typeface="Comic Sans MS" pitchFamily="66" charset="0"/>
              </a:rPr>
              <a:t>liées</a:t>
            </a:r>
            <a:r>
              <a:rPr lang="en-US" dirty="0" smtClean="0">
                <a:latin typeface="Comic Sans MS" pitchFamily="66" charset="0"/>
              </a:rPr>
              <a:t> à </a:t>
            </a:r>
            <a:r>
              <a:rPr lang="en-US" dirty="0" err="1" smtClean="0">
                <a:latin typeface="Comic Sans MS" pitchFamily="66" charset="0"/>
              </a:rPr>
              <a:t>l’astrophysique</a:t>
            </a:r>
            <a:r>
              <a:rPr lang="en-US" dirty="0" smtClean="0">
                <a:latin typeface="Comic Sans MS" pitchFamily="66" charset="0"/>
              </a:rPr>
              <a:t> … et à la </a:t>
            </a:r>
            <a:r>
              <a:rPr lang="en-US" dirty="0" err="1" smtClean="0">
                <a:latin typeface="Comic Sans MS" pitchFamily="66" charset="0"/>
              </a:rPr>
              <a:t>cosmologie</a:t>
            </a:r>
            <a:r>
              <a:rPr lang="en-US" dirty="0" smtClean="0">
                <a:latin typeface="Comic Sans MS" pitchFamily="66" charset="0"/>
              </a:rPr>
              <a:t> :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Comic Sans MS" pitchFamily="66" charset="0"/>
              </a:rPr>
              <a:t>Problème</a:t>
            </a:r>
            <a:r>
              <a:rPr lang="en-US" dirty="0" smtClean="0">
                <a:solidFill>
                  <a:srgbClr val="FF3300"/>
                </a:solidFill>
                <a:latin typeface="Comic Sans MS" pitchFamily="66" charset="0"/>
              </a:rPr>
              <a:t> des neutrinos </a:t>
            </a:r>
            <a:r>
              <a:rPr lang="en-US" dirty="0" err="1" smtClean="0">
                <a:solidFill>
                  <a:srgbClr val="FF3300"/>
                </a:solidFill>
                <a:latin typeface="Comic Sans MS" pitchFamily="66" charset="0"/>
              </a:rPr>
              <a:t>solaires</a:t>
            </a:r>
            <a:endParaRPr lang="en-US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endParaRPr lang="en-US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3300"/>
                </a:solidFill>
                <a:latin typeface="Comic Sans MS" pitchFamily="66" charset="0"/>
              </a:rPr>
              <a:t> Quid de la </a:t>
            </a:r>
            <a:r>
              <a:rPr lang="en-US" dirty="0" err="1" smtClean="0">
                <a:solidFill>
                  <a:srgbClr val="FF3300"/>
                </a:solidFill>
                <a:latin typeface="Comic Sans MS" pitchFamily="66" charset="0"/>
              </a:rPr>
              <a:t>matière</a:t>
            </a:r>
            <a:r>
              <a:rPr lang="en-US" dirty="0" smtClean="0">
                <a:solidFill>
                  <a:srgbClr val="FF3300"/>
                </a:solidFill>
                <a:latin typeface="Comic Sans MS" pitchFamily="66" charset="0"/>
              </a:rPr>
              <a:t> noire ?</a:t>
            </a:r>
            <a:endParaRPr lang="en-US" dirty="0">
              <a:solidFill>
                <a:srgbClr val="FF3300"/>
              </a:solidFill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pPr>
              <a:buFont typeface="Wingdings" pitchFamily="2" charset="2"/>
              <a:buChar char="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Puis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vers</a:t>
            </a:r>
            <a:r>
              <a:rPr lang="en-US" dirty="0" smtClean="0">
                <a:latin typeface="Comic Sans MS" pitchFamily="66" charset="0"/>
              </a:rPr>
              <a:t> 1990, un retour aux </a:t>
            </a:r>
            <a:r>
              <a:rPr lang="en-US" dirty="0" err="1" smtClean="0">
                <a:latin typeface="Comic Sans MS" pitchFamily="66" charset="0"/>
              </a:rPr>
              <a:t>rayons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cosmiques</a:t>
            </a:r>
            <a:r>
              <a:rPr lang="en-US" dirty="0" smtClean="0">
                <a:latin typeface="Comic Sans MS" pitchFamily="66" charset="0"/>
              </a:rPr>
              <a:t> et un </a:t>
            </a:r>
            <a:r>
              <a:rPr lang="en-US" dirty="0" err="1" smtClean="0">
                <a:latin typeface="Comic Sans MS" pitchFamily="66" charset="0"/>
              </a:rPr>
              <a:t>développement</a:t>
            </a:r>
            <a:r>
              <a:rPr lang="en-US" dirty="0" smtClean="0">
                <a:latin typeface="Comic Sans MS" pitchFamily="66" charset="0"/>
              </a:rPr>
              <a:t> de </a:t>
            </a:r>
            <a:r>
              <a:rPr lang="en-US" dirty="0" err="1" smtClean="0">
                <a:latin typeface="Comic Sans MS" pitchFamily="66" charset="0"/>
              </a:rPr>
              <a:t>l’astronomie</a:t>
            </a:r>
            <a:r>
              <a:rPr lang="en-US" dirty="0" smtClean="0">
                <a:latin typeface="Comic Sans MS" pitchFamily="66" charset="0"/>
              </a:rPr>
              <a:t> gamma à haute </a:t>
            </a:r>
            <a:r>
              <a:rPr lang="en-US" dirty="0" err="1" smtClean="0">
                <a:latin typeface="Comic Sans MS" pitchFamily="66" charset="0"/>
              </a:rPr>
              <a:t>énergie</a:t>
            </a:r>
            <a:r>
              <a:rPr lang="en-US" dirty="0" smtClean="0">
                <a:latin typeface="Comic Sans MS" pitchFamily="66" charset="0"/>
              </a:rPr>
              <a:t> au sol par des </a:t>
            </a:r>
            <a:r>
              <a:rPr lang="en-US" dirty="0" err="1" smtClean="0">
                <a:latin typeface="Comic Sans MS" pitchFamily="66" charset="0"/>
              </a:rPr>
              <a:t>physiciens</a:t>
            </a:r>
            <a:r>
              <a:rPr lang="en-US" dirty="0" smtClean="0">
                <a:latin typeface="Comic Sans MS" pitchFamily="66" charset="0"/>
              </a:rPr>
              <a:t> des </a:t>
            </a:r>
            <a:r>
              <a:rPr lang="en-US" dirty="0" err="1" smtClean="0">
                <a:latin typeface="Comic Sans MS" pitchFamily="66" charset="0"/>
              </a:rPr>
              <a:t>particules</a:t>
            </a:r>
            <a:endParaRPr lang="en-US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Rockwell" pitchFamily="18" charset="0"/>
              </a:rPr>
              <a:t>GALLEX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44873" y="469008"/>
            <a:ext cx="6163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Motivations  et contributions :</a:t>
            </a:r>
          </a:p>
          <a:p>
            <a:r>
              <a:rPr lang="en-US" dirty="0" smtClean="0">
                <a:latin typeface="Constantia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Compréhension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du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fonctionnement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du Soleil :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coopération avec astrophysiciens (papiers en commun), organisation conférence Inside the Sun (1989)</a:t>
            </a:r>
          </a:p>
          <a:p>
            <a:pPr>
              <a:buFontTx/>
              <a:buChar char="-"/>
            </a:pP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Contributions à la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découverte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de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l’oscillation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des neutrinos (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papiers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sur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l’effet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MSW)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bg1">
                  <a:lumMod val="65000"/>
                </a:schemeClr>
              </a:solidFill>
              <a:latin typeface="Constantia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Construction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d’une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source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artificielle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de 65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PBq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de neutrinos (Cr51), avec les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équipes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techniques du DAPNIA et du CEN Grenoble</a:t>
            </a:r>
          </a:p>
          <a:p>
            <a:pPr>
              <a:buFontTx/>
              <a:buChar char="-"/>
            </a:pPr>
            <a:endParaRPr lang="en-US" dirty="0" smtClean="0">
              <a:latin typeface="Constantia" pitchFamily="18" charset="0"/>
            </a:endParaRPr>
          </a:p>
          <a:p>
            <a:r>
              <a:rPr lang="en-US" dirty="0" smtClean="0">
                <a:latin typeface="Constantia" pitchFamily="18" charset="0"/>
              </a:rPr>
              <a:t>- </a:t>
            </a:r>
            <a:r>
              <a:rPr lang="en-US" dirty="0" err="1" smtClean="0">
                <a:latin typeface="Constantia" pitchFamily="18" charset="0"/>
              </a:rPr>
              <a:t>Analyse</a:t>
            </a:r>
            <a:r>
              <a:rPr lang="en-US" dirty="0" smtClean="0">
                <a:latin typeface="Constantia" pitchFamily="18" charset="0"/>
              </a:rPr>
              <a:t>  et </a:t>
            </a:r>
            <a:r>
              <a:rPr lang="en-US" dirty="0" err="1" smtClean="0">
                <a:latin typeface="Constantia" pitchFamily="18" charset="0"/>
              </a:rPr>
              <a:t>interprétation</a:t>
            </a:r>
            <a:r>
              <a:rPr lang="en-US" dirty="0" smtClean="0">
                <a:latin typeface="Constantia" pitchFamily="18" charset="0"/>
              </a:rPr>
              <a:t> des </a:t>
            </a:r>
            <a:r>
              <a:rPr lang="en-US" dirty="0" err="1" smtClean="0">
                <a:latin typeface="Constantia" pitchFamily="18" charset="0"/>
              </a:rPr>
              <a:t>données</a:t>
            </a:r>
            <a:endParaRPr lang="en-US" dirty="0" smtClean="0">
              <a:latin typeface="Constantia" pitchFamily="18" charset="0"/>
            </a:endParaRPr>
          </a:p>
          <a:p>
            <a:pPr>
              <a:buFontTx/>
              <a:buChar char="-"/>
            </a:pPr>
            <a:endParaRPr lang="en-US" dirty="0" smtClean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442743" y="1108522"/>
            <a:ext cx="8717623" cy="4673829"/>
            <a:chOff x="442743" y="1108522"/>
            <a:chExt cx="8717623" cy="4673829"/>
          </a:xfrm>
        </p:grpSpPr>
        <p:grpSp>
          <p:nvGrpSpPr>
            <p:cNvPr id="11" name="Groupe 10"/>
            <p:cNvGrpSpPr/>
            <p:nvPr/>
          </p:nvGrpSpPr>
          <p:grpSpPr>
            <a:xfrm>
              <a:off x="442743" y="1108522"/>
              <a:ext cx="8717623" cy="4673829"/>
              <a:chOff x="442743" y="803728"/>
              <a:chExt cx="8717623" cy="4673829"/>
            </a:xfrm>
          </p:grpSpPr>
          <p:pic>
            <p:nvPicPr>
              <p:cNvPr id="4" name="Picture 21" descr="davisplot_pape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-349" t="24913" r="6386" b="19809"/>
              <a:stretch>
                <a:fillRect/>
              </a:stretch>
            </p:blipFill>
            <p:spPr bwMode="auto">
              <a:xfrm>
                <a:off x="442743" y="803728"/>
                <a:ext cx="8717623" cy="4330700"/>
              </a:xfrm>
              <a:prstGeom prst="rect">
                <a:avLst/>
              </a:prstGeom>
              <a:noFill/>
            </p:spPr>
          </p:pic>
          <p:pic>
            <p:nvPicPr>
              <p:cNvPr id="5" name="Picture 7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37557" y="1121229"/>
                <a:ext cx="1073150" cy="8429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6" descr="gno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95527" y="1130754"/>
                <a:ext cx="873654" cy="806450"/>
              </a:xfrm>
              <a:prstGeom prst="rect">
                <a:avLst/>
              </a:prstGeom>
              <a:noFill/>
            </p:spPr>
          </p:pic>
          <p:sp>
            <p:nvSpPr>
              <p:cNvPr id="7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44240" y="1354138"/>
                <a:ext cx="2596885" cy="2921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fr-FR" sz="3600" kern="10" dirty="0">
                    <a:ln w="19050">
                      <a:solidFill>
                        <a:srgbClr val="99CCFF"/>
                      </a:solidFill>
                      <a:round/>
                      <a:headEnd/>
                      <a:tailEnd/>
                    </a:ln>
                    <a:solidFill>
                      <a:srgbClr val="0066CC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/>
                  </a:rPr>
                  <a:t>123 </a:t>
                </a:r>
                <a:r>
                  <a:rPr lang="fr-FR" sz="3600" kern="10" dirty="0" err="1">
                    <a:ln w="19050">
                      <a:solidFill>
                        <a:srgbClr val="99CCFF"/>
                      </a:solidFill>
                      <a:round/>
                      <a:headEnd/>
                      <a:tailEnd/>
                    </a:ln>
                    <a:solidFill>
                      <a:srgbClr val="0066CC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/>
                  </a:rPr>
                  <a:t>runs</a:t>
                </a:r>
                <a:r>
                  <a:rPr lang="fr-FR" sz="3600" kern="10" dirty="0">
                    <a:ln w="19050">
                      <a:solidFill>
                        <a:srgbClr val="99CCFF"/>
                      </a:solidFill>
                      <a:round/>
                      <a:headEnd/>
                      <a:tailEnd/>
                    </a:ln>
                    <a:solidFill>
                      <a:srgbClr val="0066CC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/>
                  </a:rPr>
                  <a:t> - 3307 </a:t>
                </a:r>
                <a:r>
                  <a:rPr lang="fr-FR" sz="3600" kern="10" dirty="0" err="1">
                    <a:ln w="19050">
                      <a:solidFill>
                        <a:srgbClr val="99CCFF"/>
                      </a:solidFill>
                      <a:round/>
                      <a:headEnd/>
                      <a:tailEnd/>
                    </a:ln>
                    <a:solidFill>
                      <a:srgbClr val="0066CC"/>
                    </a:solidFill>
                    <a:effectLst>
                      <a:outerShdw dist="35921" dir="2700000" algn="ctr" rotWithShape="0">
                        <a:srgbClr val="990000"/>
                      </a:outerShdw>
                    </a:effectLst>
                    <a:latin typeface="Impact"/>
                  </a:rPr>
                  <a:t>days</a:t>
                </a:r>
                <a:endParaRPr lang="fr-FR" sz="3600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endParaRPr>
              </a:p>
            </p:txBody>
          </p:sp>
          <p:sp>
            <p:nvSpPr>
              <p:cNvPr id="8" name="AutoShape 9"/>
              <p:cNvSpPr>
                <a:spLocks noChangeArrowheads="1"/>
              </p:cNvSpPr>
              <p:nvPr/>
            </p:nvSpPr>
            <p:spPr bwMode="auto">
              <a:xfrm>
                <a:off x="2495550" y="5079094"/>
                <a:ext cx="5118100" cy="39846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it-IT" sz="1400" b="1" dirty="0">
                    <a:solidFill>
                      <a:srgbClr val="FF0066"/>
                    </a:solidFill>
                    <a:effectLst/>
                    <a:latin typeface="Helvetica" pitchFamily="1" charset="0"/>
                  </a:rPr>
                  <a:t>GALLEX + GNO   67.6 </a:t>
                </a:r>
                <a:r>
                  <a:rPr lang="it-IT" sz="1400" b="1" dirty="0">
                    <a:solidFill>
                      <a:srgbClr val="FF0066"/>
                    </a:solidFill>
                    <a:effectLst/>
                    <a:latin typeface="Helvetica" pitchFamily="1" charset="0"/>
                    <a:sym typeface="Symbol" pitchFamily="18" charset="2"/>
                  </a:rPr>
                  <a:t></a:t>
                </a:r>
                <a:r>
                  <a:rPr lang="it-IT" sz="1400" b="1" dirty="0">
                    <a:solidFill>
                      <a:srgbClr val="FF0066"/>
                    </a:solidFill>
                    <a:effectLst/>
                    <a:latin typeface="Helvetica" pitchFamily="1" charset="0"/>
                  </a:rPr>
                  <a:t> 4.0 </a:t>
                </a:r>
                <a:r>
                  <a:rPr lang="it-IT" sz="1400" b="1" i="1" dirty="0">
                    <a:solidFill>
                      <a:srgbClr val="FF0066"/>
                    </a:solidFill>
                    <a:effectLst/>
                    <a:latin typeface="Helvetica" pitchFamily="1" charset="0"/>
                  </a:rPr>
                  <a:t>(stat)</a:t>
                </a:r>
                <a:r>
                  <a:rPr lang="it-IT" sz="1400" b="1" dirty="0">
                    <a:solidFill>
                      <a:srgbClr val="FF0066"/>
                    </a:solidFill>
                    <a:effectLst/>
                    <a:latin typeface="Helvetica" pitchFamily="1" charset="0"/>
                    <a:sym typeface="Symbol" pitchFamily="18" charset="2"/>
                  </a:rPr>
                  <a:t> 3.2 </a:t>
                </a:r>
                <a:r>
                  <a:rPr lang="it-IT" sz="1400" b="1" i="1" dirty="0">
                    <a:solidFill>
                      <a:srgbClr val="FF0066"/>
                    </a:solidFill>
                    <a:effectLst/>
                    <a:latin typeface="Helvetica" pitchFamily="1" charset="0"/>
                    <a:sym typeface="Symbol" pitchFamily="18" charset="2"/>
                  </a:rPr>
                  <a:t>(sys) SNU</a:t>
                </a:r>
              </a:p>
            </p:txBody>
          </p:sp>
          <p:sp>
            <p:nvSpPr>
              <p:cNvPr id="9" name="Line 25"/>
              <p:cNvSpPr>
                <a:spLocks noChangeShapeType="1"/>
              </p:cNvSpPr>
              <p:nvPr/>
            </p:nvSpPr>
            <p:spPr bwMode="auto">
              <a:xfrm>
                <a:off x="1399911" y="3375031"/>
                <a:ext cx="7386506" cy="1588"/>
              </a:xfrm>
              <a:prstGeom prst="line">
                <a:avLst/>
              </a:prstGeom>
              <a:noFill/>
              <a:ln w="38100">
                <a:solidFill>
                  <a:srgbClr val="ED181E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" name="Line 17"/>
              <p:cNvSpPr>
                <a:spLocks noChangeShapeType="1"/>
              </p:cNvSpPr>
              <p:nvPr/>
            </p:nvSpPr>
            <p:spPr bwMode="auto">
              <a:xfrm>
                <a:off x="1399910" y="2820767"/>
                <a:ext cx="7403704" cy="0"/>
              </a:xfrm>
              <a:prstGeom prst="line">
                <a:avLst/>
              </a:prstGeom>
              <a:noFill/>
              <a:ln w="38100">
                <a:solidFill>
                  <a:srgbClr val="2F8B2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cxnSp>
          <p:nvCxnSpPr>
            <p:cNvPr id="17" name="Connecteur droit avec flèche 16"/>
            <p:cNvCxnSpPr/>
            <p:nvPr/>
          </p:nvCxnSpPr>
          <p:spPr bwMode="auto">
            <a:xfrm rot="16200000" flipV="1">
              <a:off x="4332515" y="4521201"/>
              <a:ext cx="1683657" cy="14514"/>
            </a:xfrm>
            <a:prstGeom prst="straightConnector1">
              <a:avLst/>
            </a:prstGeom>
            <a:solidFill>
              <a:srgbClr val="7FFF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e 14"/>
          <p:cNvGrpSpPr/>
          <p:nvPr/>
        </p:nvGrpSpPr>
        <p:grpSpPr>
          <a:xfrm>
            <a:off x="4223657" y="3135880"/>
            <a:ext cx="4588500" cy="3372995"/>
            <a:chOff x="4223657" y="3135880"/>
            <a:chExt cx="4588500" cy="3372995"/>
          </a:xfrm>
        </p:grpSpPr>
        <p:sp>
          <p:nvSpPr>
            <p:cNvPr id="12" name="ZoneTexte 11"/>
            <p:cNvSpPr txBox="1"/>
            <p:nvPr/>
          </p:nvSpPr>
          <p:spPr>
            <a:xfrm>
              <a:off x="4223657" y="6139543"/>
              <a:ext cx="45885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nstantia" pitchFamily="18" charset="0"/>
                </a:rPr>
                <a:t>55% des </a:t>
              </a:r>
              <a:r>
                <a:rPr lang="en-US" dirty="0" err="1" smtClean="0">
                  <a:latin typeface="Constantia" pitchFamily="18" charset="0"/>
                </a:rPr>
                <a:t>prédictions</a:t>
              </a:r>
              <a:r>
                <a:rPr lang="en-US" dirty="0" smtClean="0">
                  <a:latin typeface="Constantia" pitchFamily="18" charset="0"/>
                </a:rPr>
                <a:t> des </a:t>
              </a:r>
              <a:r>
                <a:rPr lang="en-US" dirty="0" err="1" smtClean="0">
                  <a:latin typeface="Constantia" pitchFamily="18" charset="0"/>
                </a:rPr>
                <a:t>modèles</a:t>
              </a:r>
              <a:r>
                <a:rPr lang="en-US" dirty="0" smtClean="0">
                  <a:latin typeface="Constantia" pitchFamily="18" charset="0"/>
                </a:rPr>
                <a:t> </a:t>
              </a:r>
              <a:r>
                <a:rPr lang="en-US" dirty="0" err="1" smtClean="0">
                  <a:latin typeface="Constantia" pitchFamily="18" charset="0"/>
                </a:rPr>
                <a:t>solaires</a:t>
              </a:r>
              <a:endParaRPr lang="fr-FR" dirty="0">
                <a:latin typeface="Constantia" pitchFamily="18" charset="0"/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 bwMode="auto">
            <a:xfrm rot="5400000" flipH="1" flipV="1">
              <a:off x="6770915" y="4637315"/>
              <a:ext cx="3004457" cy="1588"/>
            </a:xfrm>
            <a:prstGeom prst="straightConnector1">
              <a:avLst/>
            </a:prstGeom>
            <a:solidFill>
              <a:srgbClr val="7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Rockwell" pitchFamily="18" charset="0"/>
              </a:rPr>
              <a:t>EROS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44873" y="323868"/>
            <a:ext cx="591684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nstantia" pitchFamily="18" charset="0"/>
              </a:rPr>
              <a:t>Recherche de matière noire baryonique (</a:t>
            </a:r>
            <a:r>
              <a:rPr lang="fr-FR" dirty="0" err="1" smtClean="0">
                <a:latin typeface="Constantia" pitchFamily="18" charset="0"/>
              </a:rPr>
              <a:t>MACHO’s</a:t>
            </a:r>
            <a:r>
              <a:rPr lang="fr-FR" dirty="0" smtClean="0">
                <a:latin typeface="Constantia" pitchFamily="18" charset="0"/>
              </a:rPr>
              <a:t>) par effet de microlentille gravitationnelle.</a:t>
            </a:r>
          </a:p>
          <a:p>
            <a:endParaRPr lang="fr-FR" dirty="0" smtClean="0">
              <a:latin typeface="Constantia" pitchFamily="18" charset="0"/>
            </a:endParaRPr>
          </a:p>
          <a:p>
            <a:r>
              <a:rPr lang="en-US" dirty="0" err="1" smtClean="0">
                <a:latin typeface="Constantia" pitchFamily="18" charset="0"/>
              </a:rPr>
              <a:t>Cible</a:t>
            </a:r>
            <a:r>
              <a:rPr lang="en-US" dirty="0" smtClean="0">
                <a:latin typeface="Constantia" pitchFamily="18" charset="0"/>
              </a:rPr>
              <a:t> : </a:t>
            </a:r>
            <a:r>
              <a:rPr lang="en-US" dirty="0" err="1" smtClean="0">
                <a:latin typeface="Constantia" pitchFamily="18" charset="0"/>
              </a:rPr>
              <a:t>Nuages</a:t>
            </a:r>
            <a:r>
              <a:rPr lang="en-US" dirty="0" smtClean="0">
                <a:latin typeface="Constantia" pitchFamily="18" charset="0"/>
              </a:rPr>
              <a:t> de Magellan (LMC et SMC)</a:t>
            </a:r>
            <a:endParaRPr lang="fr-FR" dirty="0" smtClean="0">
              <a:latin typeface="Constantia" pitchFamily="18" charset="0"/>
            </a:endParaRPr>
          </a:p>
          <a:p>
            <a:r>
              <a:rPr lang="en-US" dirty="0" smtClean="0">
                <a:latin typeface="Constantia" pitchFamily="18" charset="0"/>
              </a:rPr>
              <a:t>SPP / </a:t>
            </a:r>
            <a:r>
              <a:rPr lang="en-US" dirty="0" err="1" smtClean="0">
                <a:latin typeface="Constantia" pitchFamily="18" charset="0"/>
              </a:rPr>
              <a:t>SAp</a:t>
            </a:r>
            <a:r>
              <a:rPr lang="en-US" dirty="0" smtClean="0">
                <a:latin typeface="Constantia" pitchFamily="18" charset="0"/>
              </a:rPr>
              <a:t> / IAP / LAL </a:t>
            </a:r>
          </a:p>
          <a:p>
            <a:r>
              <a:rPr lang="en-US" dirty="0" smtClean="0">
                <a:latin typeface="Constantia" pitchFamily="18" charset="0"/>
              </a:rPr>
              <a:t>J. Rich, M. Spiro, E. </a:t>
            </a:r>
            <a:r>
              <a:rPr lang="en-US" dirty="0" err="1" smtClean="0">
                <a:latin typeface="Constantia" pitchFamily="18" charset="0"/>
              </a:rPr>
              <a:t>Lesquoy</a:t>
            </a:r>
            <a:r>
              <a:rPr lang="en-US" dirty="0" smtClean="0">
                <a:latin typeface="Constantia" pitchFamily="18" charset="0"/>
              </a:rPr>
              <a:t>, L. </a:t>
            </a:r>
            <a:r>
              <a:rPr lang="en-US" dirty="0" err="1" smtClean="0">
                <a:latin typeface="Constantia" pitchFamily="18" charset="0"/>
              </a:rPr>
              <a:t>Moscoso</a:t>
            </a:r>
            <a:r>
              <a:rPr lang="en-US" dirty="0" smtClean="0">
                <a:latin typeface="Constantia" pitchFamily="18" charset="0"/>
              </a:rPr>
              <a:t>, E. </a:t>
            </a:r>
            <a:r>
              <a:rPr lang="en-US" dirty="0" err="1" smtClean="0">
                <a:latin typeface="Constantia" pitchFamily="18" charset="0"/>
              </a:rPr>
              <a:t>Aubourg</a:t>
            </a:r>
            <a:r>
              <a:rPr lang="en-US" dirty="0" smtClean="0">
                <a:latin typeface="Constantia" pitchFamily="18" charset="0"/>
              </a:rPr>
              <a:t>. P. </a:t>
            </a:r>
            <a:r>
              <a:rPr lang="en-US" dirty="0" err="1" smtClean="0">
                <a:latin typeface="Constantia" pitchFamily="18" charset="0"/>
              </a:rPr>
              <a:t>Bareyre</a:t>
            </a:r>
            <a:r>
              <a:rPr lang="en-US" dirty="0" smtClean="0">
                <a:latin typeface="Constantia" pitchFamily="18" charset="0"/>
              </a:rPr>
              <a:t>, A. </a:t>
            </a:r>
            <a:r>
              <a:rPr lang="en-US" dirty="0" err="1" smtClean="0">
                <a:latin typeface="Constantia" pitchFamily="18" charset="0"/>
              </a:rPr>
              <a:t>Milsztajn</a:t>
            </a:r>
            <a:r>
              <a:rPr lang="en-US" dirty="0" smtClean="0">
                <a:latin typeface="Constantia" pitchFamily="18" charset="0"/>
              </a:rPr>
              <a:t>, N. </a:t>
            </a:r>
            <a:r>
              <a:rPr lang="en-US" dirty="0" err="1" smtClean="0">
                <a:latin typeface="Constantia" pitchFamily="18" charset="0"/>
              </a:rPr>
              <a:t>Palanque-Delabrouille</a:t>
            </a:r>
            <a:r>
              <a:rPr lang="en-US" dirty="0" smtClean="0">
                <a:latin typeface="Constantia" pitchFamily="18" charset="0"/>
              </a:rPr>
              <a:t>, Th. </a:t>
            </a:r>
            <a:r>
              <a:rPr lang="en-US" dirty="0" err="1" smtClean="0">
                <a:latin typeface="Constantia" pitchFamily="18" charset="0"/>
              </a:rPr>
              <a:t>Lasserre</a:t>
            </a:r>
            <a:r>
              <a:rPr lang="en-US" dirty="0" smtClean="0">
                <a:latin typeface="Constantia" pitchFamily="18" charset="0"/>
              </a:rPr>
              <a:t>,…</a:t>
            </a:r>
            <a:endParaRPr lang="fr-FR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r>
              <a:rPr lang="en-US" dirty="0" smtClean="0">
                <a:latin typeface="Constantia" pitchFamily="18" charset="0"/>
              </a:rPr>
              <a:t>EROS 1 (1990-…) : plaques </a:t>
            </a:r>
            <a:r>
              <a:rPr lang="en-US" dirty="0" err="1" smtClean="0">
                <a:latin typeface="Constantia" pitchFamily="18" charset="0"/>
              </a:rPr>
              <a:t>photographiques</a:t>
            </a:r>
            <a:endParaRPr lang="en-US" dirty="0" smtClean="0">
              <a:latin typeface="Constantia" pitchFamily="18" charset="0"/>
            </a:endParaRPr>
          </a:p>
          <a:p>
            <a:r>
              <a:rPr lang="en-US" dirty="0" smtClean="0">
                <a:latin typeface="Constantia" pitchFamily="18" charset="0"/>
              </a:rPr>
              <a:t>EROS 2 (1995-…) : </a:t>
            </a:r>
            <a:r>
              <a:rPr lang="en-US" dirty="0" err="1" smtClean="0">
                <a:latin typeface="Constantia" pitchFamily="18" charset="0"/>
              </a:rPr>
              <a:t>Télescope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Marly</a:t>
            </a:r>
            <a:r>
              <a:rPr lang="en-US" dirty="0" smtClean="0">
                <a:latin typeface="Constantia" pitchFamily="18" charset="0"/>
              </a:rPr>
              <a:t>  + CCD</a:t>
            </a:r>
          </a:p>
          <a:p>
            <a:r>
              <a:rPr lang="en-US" dirty="0" err="1" smtClean="0">
                <a:latin typeface="Constantia" pitchFamily="18" charset="0"/>
              </a:rPr>
              <a:t>Suivi</a:t>
            </a:r>
            <a:r>
              <a:rPr lang="en-US" dirty="0" smtClean="0">
                <a:latin typeface="Constantia" pitchFamily="18" charset="0"/>
              </a:rPr>
              <a:t> de 25 millions </a:t>
            </a:r>
            <a:r>
              <a:rPr lang="en-US" dirty="0" err="1" smtClean="0">
                <a:latin typeface="Constantia" pitchFamily="18" charset="0"/>
              </a:rPr>
              <a:t>d’étoiles</a:t>
            </a:r>
            <a:endParaRPr lang="en-US" dirty="0" smtClean="0">
              <a:latin typeface="Constantia" pitchFamily="18" charset="0"/>
            </a:endParaRPr>
          </a:p>
          <a:p>
            <a:r>
              <a:rPr lang="en-US" dirty="0" smtClean="0">
                <a:latin typeface="Constantia" pitchFamily="18" charset="0"/>
              </a:rPr>
              <a:t>Publications : 1993-2009</a:t>
            </a:r>
          </a:p>
          <a:p>
            <a:endParaRPr lang="fr-FR" dirty="0" smtClean="0">
              <a:latin typeface="Constantia" pitchFamily="18" charset="0"/>
            </a:endParaRPr>
          </a:p>
          <a:p>
            <a:r>
              <a:rPr lang="fr-FR" dirty="0" smtClean="0">
                <a:latin typeface="Constantia" pitchFamily="18" charset="0"/>
              </a:rPr>
              <a:t>Résultat : </a:t>
            </a:r>
            <a:r>
              <a:rPr lang="fr-FR" dirty="0" smtClean="0">
                <a:solidFill>
                  <a:srgbClr val="FF0000"/>
                </a:solidFill>
                <a:latin typeface="Constantia" pitchFamily="18" charset="0"/>
              </a:rPr>
              <a:t>observation de quelques candidats</a:t>
            </a:r>
            <a:r>
              <a:rPr lang="fr-FR" dirty="0" smtClean="0">
                <a:latin typeface="Constantia" pitchFamily="18" charset="0"/>
              </a:rPr>
              <a:t>, </a:t>
            </a:r>
          </a:p>
          <a:p>
            <a:r>
              <a:rPr lang="fr-FR" dirty="0" smtClean="0">
                <a:latin typeface="Constantia" pitchFamily="18" charset="0"/>
              </a:rPr>
              <a:t>finalement interprétés par des étoiles variables. </a:t>
            </a:r>
          </a:p>
          <a:p>
            <a:endParaRPr lang="en-US" dirty="0" smtClean="0">
              <a:latin typeface="Constantia" pitchFamily="18" charset="0"/>
            </a:endParaRPr>
          </a:p>
          <a:p>
            <a:r>
              <a:rPr lang="fr-FR" dirty="0" smtClean="0">
                <a:latin typeface="Constantia" pitchFamily="18" charset="0"/>
              </a:rPr>
              <a:t>E. </a:t>
            </a:r>
            <a:r>
              <a:rPr lang="fr-FR" dirty="0" err="1" smtClean="0">
                <a:latin typeface="Constantia" pitchFamily="18" charset="0"/>
              </a:rPr>
              <a:t>Aubourg</a:t>
            </a:r>
            <a:r>
              <a:rPr lang="fr-FR" dirty="0" smtClean="0">
                <a:latin typeface="Constantia" pitchFamily="18" charset="0"/>
              </a:rPr>
              <a:t> et al., Nature  365 (1993) 623. </a:t>
            </a:r>
          </a:p>
          <a:p>
            <a:endParaRPr lang="fr-FR" dirty="0" smtClean="0"/>
          </a:p>
        </p:txBody>
      </p:sp>
      <p:pic>
        <p:nvPicPr>
          <p:cNvPr id="4" name="Image 3" descr="EROS_microlens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297" y="1175657"/>
            <a:ext cx="3028574" cy="3793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Rockwell" pitchFamily="18" charset="0"/>
              </a:rPr>
              <a:t>EROS</a:t>
            </a:r>
            <a:endParaRPr lang="fr-FR" dirty="0">
              <a:latin typeface="Rockwell" pitchFamily="18" charset="0"/>
            </a:endParaRPr>
          </a:p>
        </p:txBody>
      </p:sp>
      <p:pic>
        <p:nvPicPr>
          <p:cNvPr id="4" name="Image 3" descr="EROS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8463" y="653143"/>
            <a:ext cx="5314528" cy="13139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25143" y="2046515"/>
            <a:ext cx="2281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Rockwell Extra Bold" pitchFamily="18" charset="0"/>
              </a:rPr>
              <a:t>astro</a:t>
            </a:r>
            <a:r>
              <a:rPr lang="en-US" sz="1600" dirty="0" smtClean="0">
                <a:latin typeface="Rockwell Extra Bold" pitchFamily="18" charset="0"/>
              </a:rPr>
              <a:t>-ph 0607207</a:t>
            </a:r>
            <a:endParaRPr lang="fr-FR" sz="1600" dirty="0">
              <a:latin typeface="Rockwell Extra Bold" pitchFamily="18" charset="0"/>
            </a:endParaRPr>
          </a:p>
        </p:txBody>
      </p:sp>
      <p:pic>
        <p:nvPicPr>
          <p:cNvPr id="6" name="Image 5" descr="EROS_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3350" y="2796495"/>
            <a:ext cx="4962525" cy="3857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476875" y="2638425"/>
            <a:ext cx="3848100" cy="2381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35429" y="2670657"/>
            <a:ext cx="2542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Rockwell Extra Bold" pitchFamily="18" charset="0"/>
              </a:rPr>
              <a:t>Autres</a:t>
            </a:r>
            <a:r>
              <a:rPr lang="en-US" sz="1600" dirty="0" smtClean="0">
                <a:latin typeface="Rockwell Extra Bold" pitchFamily="18" charset="0"/>
              </a:rPr>
              <a:t> </a:t>
            </a:r>
            <a:r>
              <a:rPr lang="en-US" sz="1600" dirty="0" err="1" smtClean="0">
                <a:latin typeface="Rockwell Extra Bold" pitchFamily="18" charset="0"/>
              </a:rPr>
              <a:t>recherches</a:t>
            </a:r>
            <a:r>
              <a:rPr lang="en-US" sz="1600" dirty="0" smtClean="0">
                <a:latin typeface="Rockwell Extra Bold" pitchFamily="18" charset="0"/>
              </a:rPr>
              <a:t> :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latin typeface="Rockwell Extra Bold" pitchFamily="18" charset="0"/>
              </a:rPr>
              <a:t> </a:t>
            </a:r>
            <a:r>
              <a:rPr lang="en-US" sz="1600" dirty="0" err="1" smtClean="0">
                <a:latin typeface="Rockwell Extra Bold" pitchFamily="18" charset="0"/>
              </a:rPr>
              <a:t>Etoiles</a:t>
            </a:r>
            <a:r>
              <a:rPr lang="en-US" sz="1600" dirty="0" smtClean="0">
                <a:latin typeface="Rockwell Extra Bold" pitchFamily="18" charset="0"/>
              </a:rPr>
              <a:t> variables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latin typeface="Rockwell Extra Bold" pitchFamily="18" charset="0"/>
              </a:rPr>
              <a:t> Supernovae</a:t>
            </a:r>
            <a:endParaRPr lang="fr-FR" sz="1600" dirty="0">
              <a:latin typeface="Rockwell Extra Bold" pitchFamily="18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431574" y="3831999"/>
            <a:ext cx="2565626" cy="1491198"/>
            <a:chOff x="431574" y="3831999"/>
            <a:chExt cx="2565626" cy="1491198"/>
          </a:xfrm>
        </p:grpSpPr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431574" y="3831999"/>
              <a:ext cx="2565626" cy="384401"/>
            </a:xfrm>
            <a:prstGeom prst="rect">
              <a:avLst/>
            </a:prstGeom>
            <a:solidFill>
              <a:srgbClr val="7FFF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dirty="0" smtClean="0">
                  <a:latin typeface="Rockwell" pitchFamily="18" charset="0"/>
                </a:rPr>
                <a:t>AGAPE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44288" y="4492200"/>
              <a:ext cx="23295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Rockwell Extra Bold" pitchFamily="18" charset="0"/>
                </a:rPr>
                <a:t>PCC </a:t>
              </a:r>
              <a:r>
                <a:rPr lang="en-US" sz="1600" dirty="0" err="1" smtClean="0">
                  <a:latin typeface="Rockwell Extra Bold" pitchFamily="18" charset="0"/>
                </a:rPr>
                <a:t>Collège</a:t>
              </a:r>
              <a:endParaRPr lang="en-US" sz="1600" dirty="0" smtClean="0">
                <a:latin typeface="Rockwell Extra Bold" pitchFamily="18" charset="0"/>
              </a:endParaRPr>
            </a:p>
            <a:p>
              <a:r>
                <a:rPr lang="en-US" sz="1600" dirty="0" err="1" smtClean="0">
                  <a:latin typeface="Rockwell Extra Bold" pitchFamily="18" charset="0"/>
                </a:rPr>
                <a:t>Microlentille</a:t>
              </a:r>
              <a:r>
                <a:rPr lang="en-US" sz="1600" dirty="0" smtClean="0">
                  <a:latin typeface="Rockwell Extra Bold" pitchFamily="18" charset="0"/>
                </a:rPr>
                <a:t> </a:t>
              </a:r>
              <a:r>
                <a:rPr lang="en-US" sz="1600" dirty="0" err="1" smtClean="0">
                  <a:latin typeface="Rockwell Extra Bold" pitchFamily="18" charset="0"/>
                </a:rPr>
                <a:t>vers</a:t>
              </a:r>
              <a:r>
                <a:rPr lang="en-US" sz="1600" dirty="0" smtClean="0">
                  <a:latin typeface="Rockwell Extra Bold" pitchFamily="18" charset="0"/>
                </a:rPr>
                <a:t> </a:t>
              </a:r>
              <a:r>
                <a:rPr lang="en-US" sz="1600" dirty="0" err="1" smtClean="0">
                  <a:latin typeface="Rockwell Extra Bold" pitchFamily="18" charset="0"/>
                </a:rPr>
                <a:t>Andromède</a:t>
              </a:r>
              <a:endParaRPr lang="fr-FR" sz="1600" dirty="0">
                <a:latin typeface="Rockwell Extra Bold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Rockwell" pitchFamily="18" charset="0"/>
              </a:rPr>
              <a:t>EDELWEISS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44873" y="164214"/>
            <a:ext cx="6047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nstantia" pitchFamily="18" charset="0"/>
              </a:rPr>
              <a:t>Recherche de matière noire (</a:t>
            </a:r>
            <a:r>
              <a:rPr lang="fr-FR" dirty="0" err="1" smtClean="0">
                <a:latin typeface="Constantia" pitchFamily="18" charset="0"/>
              </a:rPr>
              <a:t>WIMP’s</a:t>
            </a:r>
            <a:r>
              <a:rPr lang="fr-FR" dirty="0" smtClean="0">
                <a:latin typeface="Constantia" pitchFamily="18" charset="0"/>
              </a:rPr>
              <a:t>) avec des bolomètres – Diffusion élastique</a:t>
            </a:r>
          </a:p>
          <a:p>
            <a:r>
              <a:rPr lang="en-US" dirty="0" smtClean="0">
                <a:latin typeface="Constantia" pitchFamily="18" charset="0"/>
              </a:rPr>
              <a:t>CEA (IRFU et al.) / CNRS (CSNSM, CRTBT, IAP, Lyon) / Karlsruhe / Oxford</a:t>
            </a:r>
          </a:p>
          <a:p>
            <a:r>
              <a:rPr lang="en-US" dirty="0" smtClean="0">
                <a:latin typeface="Constantia" pitchFamily="18" charset="0"/>
              </a:rPr>
              <a:t>G. Chardin, G. </a:t>
            </a:r>
            <a:r>
              <a:rPr lang="en-US" dirty="0" err="1" smtClean="0">
                <a:latin typeface="Constantia" pitchFamily="18" charset="0"/>
              </a:rPr>
              <a:t>Gerbier</a:t>
            </a:r>
            <a:r>
              <a:rPr lang="en-US" dirty="0" smtClean="0">
                <a:latin typeface="Constantia" pitchFamily="18" charset="0"/>
              </a:rPr>
              <a:t>, L. </a:t>
            </a:r>
            <a:r>
              <a:rPr lang="en-US" dirty="0" err="1" smtClean="0">
                <a:latin typeface="Constantia" pitchFamily="18" charset="0"/>
              </a:rPr>
              <a:t>Mosca</a:t>
            </a:r>
            <a:r>
              <a:rPr lang="en-US" dirty="0" smtClean="0">
                <a:latin typeface="Constantia" pitchFamily="18" charset="0"/>
              </a:rPr>
              <a:t>, E. </a:t>
            </a:r>
            <a:r>
              <a:rPr lang="en-US" dirty="0" err="1" smtClean="0">
                <a:latin typeface="Constantia" pitchFamily="18" charset="0"/>
              </a:rPr>
              <a:t>Armengaud</a:t>
            </a:r>
            <a:r>
              <a:rPr lang="en-US" dirty="0" smtClean="0">
                <a:latin typeface="Constantia" pitchFamily="18" charset="0"/>
              </a:rPr>
              <a:t>,…</a:t>
            </a:r>
            <a:endParaRPr lang="fr-FR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r>
              <a:rPr lang="en-US" dirty="0" smtClean="0">
                <a:latin typeface="Constantia" pitchFamily="18" charset="0"/>
              </a:rPr>
              <a:t>R&amp;D </a:t>
            </a:r>
            <a:r>
              <a:rPr lang="en-US" dirty="0" err="1" smtClean="0">
                <a:latin typeface="Constantia" pitchFamily="18" charset="0"/>
              </a:rPr>
              <a:t>depuis</a:t>
            </a:r>
            <a:r>
              <a:rPr lang="en-US" dirty="0" smtClean="0">
                <a:latin typeface="Constantia" pitchFamily="18" charset="0"/>
              </a:rPr>
              <a:t> 1991 … – Participation LPC </a:t>
            </a:r>
            <a:r>
              <a:rPr lang="en-US" dirty="0" err="1" smtClean="0">
                <a:latin typeface="Constantia" pitchFamily="18" charset="0"/>
              </a:rPr>
              <a:t>Collège</a:t>
            </a:r>
            <a:r>
              <a:rPr lang="en-US" dirty="0" smtClean="0">
                <a:latin typeface="Constantia" pitchFamily="18" charset="0"/>
              </a:rPr>
              <a:t> (-&gt;1996)</a:t>
            </a:r>
          </a:p>
          <a:p>
            <a:r>
              <a:rPr lang="en-US" dirty="0" smtClean="0">
                <a:latin typeface="Constantia" pitchFamily="18" charset="0"/>
              </a:rPr>
              <a:t>EDELWEISS 1 (2002)</a:t>
            </a:r>
          </a:p>
          <a:p>
            <a:r>
              <a:rPr lang="en-US" dirty="0" smtClean="0">
                <a:latin typeface="Constantia" pitchFamily="18" charset="0"/>
              </a:rPr>
              <a:t>EDELWEISS 2 (2009)</a:t>
            </a:r>
          </a:p>
          <a:p>
            <a:r>
              <a:rPr lang="en-US" dirty="0" smtClean="0">
                <a:latin typeface="Constantia" pitchFamily="18" charset="0"/>
              </a:rPr>
              <a:t>Publications : 1993-2009</a:t>
            </a:r>
          </a:p>
        </p:txBody>
      </p:sp>
      <p:pic>
        <p:nvPicPr>
          <p:cNvPr id="4" name="Image 3" descr="edelweiss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79495"/>
            <a:ext cx="5564188" cy="377850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61502" y="3321070"/>
            <a:ext cx="3630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tantia" pitchFamily="18" charset="0"/>
              </a:rPr>
              <a:t>Cristaux</a:t>
            </a:r>
            <a:r>
              <a:rPr lang="en-US" dirty="0" smtClean="0">
                <a:latin typeface="Constantia" pitchFamily="18" charset="0"/>
              </a:rPr>
              <a:t> de </a:t>
            </a:r>
            <a:r>
              <a:rPr lang="en-US" dirty="0" err="1" smtClean="0">
                <a:latin typeface="Constantia" pitchFamily="18" charset="0"/>
              </a:rPr>
              <a:t>Ge</a:t>
            </a:r>
            <a:r>
              <a:rPr lang="en-US" dirty="0" smtClean="0">
                <a:latin typeface="Constantia" pitchFamily="18" charset="0"/>
              </a:rPr>
              <a:t> ultra-</a:t>
            </a:r>
            <a:r>
              <a:rPr lang="en-US" dirty="0" err="1" smtClean="0">
                <a:latin typeface="Constantia" pitchFamily="18" charset="0"/>
              </a:rPr>
              <a:t>pur</a:t>
            </a:r>
            <a:r>
              <a:rPr lang="en-US" dirty="0" smtClean="0">
                <a:latin typeface="Constantia" pitchFamily="18" charset="0"/>
              </a:rPr>
              <a:t> (360 g)</a:t>
            </a:r>
          </a:p>
          <a:p>
            <a:r>
              <a:rPr lang="en-US" dirty="0" smtClean="0">
                <a:latin typeface="Constantia" pitchFamily="18" charset="0"/>
              </a:rPr>
              <a:t>9 </a:t>
            </a:r>
            <a:r>
              <a:rPr lang="en-US" dirty="0" err="1" smtClean="0">
                <a:latin typeface="Constantia" pitchFamily="18" charset="0"/>
              </a:rPr>
              <a:t>détecteurs</a:t>
            </a:r>
            <a:r>
              <a:rPr lang="en-US" dirty="0" smtClean="0">
                <a:latin typeface="Constantia" pitchFamily="18" charset="0"/>
              </a:rPr>
              <a:t> pour run 2009</a:t>
            </a:r>
          </a:p>
          <a:p>
            <a:r>
              <a:rPr lang="en-US" dirty="0" err="1" smtClean="0">
                <a:latin typeface="Constantia" pitchFamily="18" charset="0"/>
              </a:rPr>
              <a:t>Cryogénie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élaborée</a:t>
            </a:r>
            <a:endParaRPr lang="en-US" dirty="0" smtClean="0">
              <a:latin typeface="Constantia" pitchFamily="18" charset="0"/>
            </a:endParaRPr>
          </a:p>
          <a:p>
            <a:r>
              <a:rPr lang="en-US" dirty="0" err="1" smtClean="0">
                <a:latin typeface="Constantia" pitchFamily="18" charset="0"/>
              </a:rPr>
              <a:t>Blindage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sophistiqué</a:t>
            </a:r>
            <a:r>
              <a:rPr lang="en-US" dirty="0" smtClean="0">
                <a:latin typeface="Constantia" pitchFamily="18" charset="0"/>
              </a:rPr>
              <a:t> (</a:t>
            </a:r>
            <a:r>
              <a:rPr lang="en-US" dirty="0" err="1" smtClean="0">
                <a:latin typeface="Constantia" pitchFamily="18" charset="0"/>
              </a:rPr>
              <a:t>muons</a:t>
            </a:r>
            <a:r>
              <a:rPr lang="en-US" dirty="0" smtClean="0">
                <a:latin typeface="Constantia" pitchFamily="18" charset="0"/>
              </a:rPr>
              <a:t> et neutrons)</a:t>
            </a:r>
            <a:endParaRPr lang="en-US" dirty="0">
              <a:latin typeface="Constant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84" y="1030514"/>
            <a:ext cx="3137535" cy="129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Rockwell" pitchFamily="18" charset="0"/>
              </a:rPr>
              <a:t>EDELWEISS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44873" y="469008"/>
            <a:ext cx="5916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nstantia" pitchFamily="18" charset="0"/>
              </a:rPr>
              <a:t>Recherche de matière noire (</a:t>
            </a:r>
            <a:r>
              <a:rPr lang="fr-FR" dirty="0" err="1" smtClean="0">
                <a:latin typeface="Constantia" pitchFamily="18" charset="0"/>
              </a:rPr>
              <a:t>WIMP’s</a:t>
            </a:r>
            <a:r>
              <a:rPr lang="fr-FR" dirty="0" smtClean="0">
                <a:latin typeface="Constantia" pitchFamily="18" charset="0"/>
              </a:rPr>
              <a:t>) avec des bolomètres</a:t>
            </a:r>
            <a:endParaRPr lang="fr-FR" dirty="0" smtClean="0"/>
          </a:p>
        </p:txBody>
      </p:sp>
      <p:pic>
        <p:nvPicPr>
          <p:cNvPr id="4" name="Image 3" descr="edelweis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848" y="1384527"/>
            <a:ext cx="4105275" cy="3914775"/>
          </a:xfrm>
          <a:prstGeom prst="rect">
            <a:avLst/>
          </a:prstGeom>
        </p:spPr>
      </p:pic>
      <p:pic>
        <p:nvPicPr>
          <p:cNvPr id="5" name="Image 4" descr="edelweis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8737" y="1436915"/>
            <a:ext cx="4111050" cy="36814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987673" y="5672380"/>
            <a:ext cx="4182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nstantia" pitchFamily="18" charset="0"/>
              </a:rPr>
              <a:t>E. </a:t>
            </a:r>
            <a:r>
              <a:rPr lang="fr-FR" dirty="0" err="1" smtClean="0">
                <a:latin typeface="Constantia" pitchFamily="18" charset="0"/>
              </a:rPr>
              <a:t>Armengaud</a:t>
            </a:r>
            <a:r>
              <a:rPr lang="fr-FR" dirty="0" smtClean="0">
                <a:latin typeface="Constantia" pitchFamily="18" charset="0"/>
              </a:rPr>
              <a:t> et al., </a:t>
            </a:r>
            <a:r>
              <a:rPr lang="fr-FR" dirty="0" err="1" smtClean="0">
                <a:latin typeface="Constantia" pitchFamily="18" charset="0"/>
              </a:rPr>
              <a:t>arXiv</a:t>
            </a:r>
            <a:r>
              <a:rPr lang="fr-FR" dirty="0" smtClean="0">
                <a:latin typeface="Constantia" pitchFamily="18" charset="0"/>
              </a:rPr>
              <a:t> 0912.0805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Rockwell" pitchFamily="18" charset="0"/>
              </a:rPr>
              <a:t>EDELWEISS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02930" y="280322"/>
            <a:ext cx="591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nstantia" pitchFamily="18" charset="0"/>
              </a:rPr>
              <a:t>Les prémisses…</a:t>
            </a:r>
            <a:endParaRPr lang="fr-FR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1137101" y="5767629"/>
            <a:ext cx="7340149" cy="646331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nstantia" pitchFamily="18" charset="0"/>
              </a:rPr>
              <a:t>Aussi : A. de </a:t>
            </a:r>
            <a:r>
              <a:rPr lang="fr-FR" dirty="0" err="1" smtClean="0">
                <a:latin typeface="Constantia" pitchFamily="18" charset="0"/>
              </a:rPr>
              <a:t>Bellefon</a:t>
            </a:r>
            <a:r>
              <a:rPr lang="fr-FR" dirty="0" smtClean="0">
                <a:latin typeface="Constantia" pitchFamily="18" charset="0"/>
              </a:rPr>
              <a:t> et al, </a:t>
            </a:r>
            <a:r>
              <a:rPr lang="en-US" dirty="0" smtClean="0">
                <a:latin typeface="Constantia" pitchFamily="18" charset="0"/>
              </a:rPr>
              <a:t>Dark matter search with a low temperature sapphire bolometer, </a:t>
            </a:r>
            <a:r>
              <a:rPr lang="fr-FR" dirty="0" err="1" smtClean="0">
                <a:latin typeface="Constantia" pitchFamily="18" charset="0"/>
              </a:rPr>
              <a:t>Astroparticle</a:t>
            </a:r>
            <a:r>
              <a:rPr lang="fr-FR" dirty="0" smtClean="0">
                <a:latin typeface="Constantia" pitchFamily="18" charset="0"/>
              </a:rPr>
              <a:t> Phys. 6 (1996) 35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957942" y="1081106"/>
            <a:ext cx="8854055" cy="4346582"/>
            <a:chOff x="957942" y="1081106"/>
            <a:chExt cx="8854055" cy="4346582"/>
          </a:xfrm>
        </p:grpSpPr>
        <p:pic>
          <p:nvPicPr>
            <p:cNvPr id="7" name="Image 6" descr="Capture01.jpg"/>
            <p:cNvPicPr>
              <a:picLocks noChangeAspect="1"/>
            </p:cNvPicPr>
            <p:nvPr/>
          </p:nvPicPr>
          <p:blipFill>
            <a:blip r:embed="rId2" cstate="print"/>
            <a:srcRect t="17608" b="1887"/>
            <a:stretch>
              <a:fillRect/>
            </a:stretch>
          </p:blipFill>
          <p:spPr>
            <a:xfrm>
              <a:off x="957942" y="1402153"/>
              <a:ext cx="7646074" cy="402553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7055757" y="2392589"/>
              <a:ext cx="1320800" cy="4571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442983" y="2617560"/>
              <a:ext cx="1603828" cy="4571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120493" y="2847521"/>
              <a:ext cx="783771" cy="45719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3" name="Image 12" descr="Capture01.jpg"/>
            <p:cNvPicPr>
              <a:picLocks noChangeAspect="1"/>
            </p:cNvPicPr>
            <p:nvPr/>
          </p:nvPicPr>
          <p:blipFill>
            <a:blip r:embed="rId2" cstate="print"/>
            <a:srcRect t="1887" r="23853" b="92444"/>
            <a:stretch>
              <a:fillRect/>
            </a:stretch>
          </p:blipFill>
          <p:spPr>
            <a:xfrm>
              <a:off x="1011690" y="1081106"/>
              <a:ext cx="8800307" cy="428379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 bwMode="auto">
          <a:xfrm>
            <a:off x="3648756" y="2837996"/>
            <a:ext cx="783771" cy="45719"/>
          </a:xfrm>
          <a:prstGeom prst="rect">
            <a:avLst/>
          </a:prstGeom>
          <a:solidFill>
            <a:srgbClr val="33CC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67705" y="2609396"/>
            <a:ext cx="783771" cy="45719"/>
          </a:xfrm>
          <a:prstGeom prst="rect">
            <a:avLst/>
          </a:prstGeom>
          <a:solidFill>
            <a:srgbClr val="33CC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25181" y="2609396"/>
            <a:ext cx="783771" cy="45719"/>
          </a:xfrm>
          <a:prstGeom prst="rect">
            <a:avLst/>
          </a:prstGeom>
          <a:solidFill>
            <a:srgbClr val="33CC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934881" y="2847521"/>
            <a:ext cx="783771" cy="45719"/>
          </a:xfrm>
          <a:prstGeom prst="rect">
            <a:avLst/>
          </a:prstGeom>
          <a:solidFill>
            <a:srgbClr val="33CC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Rockwell" pitchFamily="18" charset="0"/>
              </a:rPr>
              <a:t>ANTARES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99730" y="207760"/>
            <a:ext cx="59168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nstantia" pitchFamily="18" charset="0"/>
              </a:rPr>
              <a:t>Astronomie neutrino à haute énergie</a:t>
            </a:r>
          </a:p>
          <a:p>
            <a:r>
              <a:rPr lang="en-US" dirty="0" smtClean="0">
                <a:latin typeface="Constantia" pitchFamily="18" charset="0"/>
              </a:rPr>
              <a:t>IRFU/ CNRS (Marseille,…) / …</a:t>
            </a:r>
          </a:p>
          <a:p>
            <a:r>
              <a:rPr lang="en-US" dirty="0" smtClean="0">
                <a:latin typeface="Constantia" pitchFamily="18" charset="0"/>
              </a:rPr>
              <a:t>L. </a:t>
            </a:r>
            <a:r>
              <a:rPr lang="en-US" dirty="0" err="1" smtClean="0">
                <a:latin typeface="Constantia" pitchFamily="18" charset="0"/>
              </a:rPr>
              <a:t>Moscoso</a:t>
            </a:r>
            <a:r>
              <a:rPr lang="en-US" dirty="0" smtClean="0">
                <a:latin typeface="Constantia" pitchFamily="18" charset="0"/>
              </a:rPr>
              <a:t>, S. </a:t>
            </a:r>
            <a:r>
              <a:rPr lang="en-US" dirty="0" err="1" smtClean="0">
                <a:latin typeface="Constantia" pitchFamily="18" charset="0"/>
              </a:rPr>
              <a:t>Loucatos</a:t>
            </a:r>
            <a:r>
              <a:rPr lang="en-US" dirty="0" smtClean="0">
                <a:latin typeface="Constantia" pitchFamily="18" charset="0"/>
              </a:rPr>
              <a:t>, T. </a:t>
            </a:r>
            <a:r>
              <a:rPr lang="en-US" dirty="0" err="1" smtClean="0">
                <a:latin typeface="Constantia" pitchFamily="18" charset="0"/>
              </a:rPr>
              <a:t>Stolarczyk</a:t>
            </a:r>
            <a:r>
              <a:rPr lang="en-US" dirty="0" smtClean="0">
                <a:latin typeface="Constantia" pitchFamily="18" charset="0"/>
              </a:rPr>
              <a:t>,  + services techniques DAPNIA…</a:t>
            </a:r>
            <a:endParaRPr lang="fr-FR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r>
              <a:rPr lang="en-US" dirty="0" err="1" smtClean="0">
                <a:latin typeface="Constantia" pitchFamily="18" charset="0"/>
              </a:rPr>
              <a:t>Détection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rayonnement</a:t>
            </a:r>
            <a:r>
              <a:rPr lang="en-US" dirty="0" smtClean="0">
                <a:latin typeface="Constantia" pitchFamily="18" charset="0"/>
              </a:rPr>
              <a:t> Cerenkov avec l </a:t>
            </a:r>
            <a:r>
              <a:rPr lang="en-US" dirty="0" err="1" smtClean="0">
                <a:latin typeface="Constantia" pitchFamily="18" charset="0"/>
              </a:rPr>
              <a:t>ignes</a:t>
            </a:r>
            <a:r>
              <a:rPr lang="en-US" dirty="0" smtClean="0">
                <a:latin typeface="Constantia" pitchFamily="18" charset="0"/>
              </a:rPr>
              <a:t> de PM au fond de la </a:t>
            </a:r>
            <a:r>
              <a:rPr lang="en-US" dirty="0" err="1" smtClean="0">
                <a:latin typeface="Constantia" pitchFamily="18" charset="0"/>
              </a:rPr>
              <a:t>mer</a:t>
            </a:r>
            <a:r>
              <a:rPr lang="en-US" dirty="0" smtClean="0">
                <a:latin typeface="Constantia" pitchFamily="18" charset="0"/>
              </a:rPr>
              <a:t> (large Toulon)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296" y="902153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antares-pub-6144x4608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04000"/>
            <a:ext cx="6070600" cy="45529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39543" y="2740501"/>
            <a:ext cx="3534228" cy="355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onstantia" pitchFamily="18" charset="0"/>
            </a:endParaRPr>
          </a:p>
          <a:p>
            <a:pPr>
              <a:lnSpc>
                <a:spcPts val="2500"/>
              </a:lnSpc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 Premières </a:t>
            </a:r>
            <a:r>
              <a:rPr lang="en-US" dirty="0" err="1" smtClean="0">
                <a:latin typeface="Constantia" pitchFamily="18" charset="0"/>
              </a:rPr>
              <a:t>idées</a:t>
            </a:r>
            <a:r>
              <a:rPr lang="en-US" dirty="0" smtClean="0">
                <a:latin typeface="Constantia" pitchFamily="18" charset="0"/>
              </a:rPr>
              <a:t> : 1990 (NET, L. </a:t>
            </a:r>
            <a:r>
              <a:rPr lang="en-US" dirty="0" err="1" smtClean="0">
                <a:latin typeface="Constantia" pitchFamily="18" charset="0"/>
              </a:rPr>
              <a:t>Moscoso</a:t>
            </a:r>
            <a:r>
              <a:rPr lang="en-US" dirty="0" smtClean="0">
                <a:latin typeface="Constantia" pitchFamily="18" charset="0"/>
              </a:rPr>
              <a:t>)</a:t>
            </a:r>
          </a:p>
          <a:p>
            <a:pPr>
              <a:lnSpc>
                <a:spcPts val="2500"/>
              </a:lnSpc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 Collaboration avec NESTOR : 1993-1996</a:t>
            </a:r>
          </a:p>
          <a:p>
            <a:pPr>
              <a:lnSpc>
                <a:spcPts val="2500"/>
              </a:lnSpc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Lancement</a:t>
            </a:r>
            <a:r>
              <a:rPr lang="en-US" dirty="0" smtClean="0">
                <a:latin typeface="Constantia" pitchFamily="18" charset="0"/>
              </a:rPr>
              <a:t> ANTARES (JJ </a:t>
            </a:r>
            <a:r>
              <a:rPr lang="en-US" dirty="0" err="1" smtClean="0">
                <a:latin typeface="Constantia" pitchFamily="18" charset="0"/>
              </a:rPr>
              <a:t>Aubert</a:t>
            </a:r>
            <a:r>
              <a:rPr lang="en-US" dirty="0" smtClean="0">
                <a:latin typeface="Constantia" pitchFamily="18" charset="0"/>
              </a:rPr>
              <a:t> + </a:t>
            </a:r>
            <a:r>
              <a:rPr lang="en-US" dirty="0" err="1" smtClean="0">
                <a:latin typeface="Constantia" pitchFamily="18" charset="0"/>
              </a:rPr>
              <a:t>Saclay</a:t>
            </a:r>
            <a:r>
              <a:rPr lang="en-US" dirty="0" smtClean="0">
                <a:latin typeface="Constantia" pitchFamily="18" charset="0"/>
              </a:rPr>
              <a:t>) : 1995</a:t>
            </a:r>
          </a:p>
          <a:p>
            <a:pPr>
              <a:lnSpc>
                <a:spcPts val="2500"/>
              </a:lnSpc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 APC (A. </a:t>
            </a:r>
            <a:r>
              <a:rPr lang="en-US" dirty="0" err="1" smtClean="0">
                <a:latin typeface="Constantia" pitchFamily="18" charset="0"/>
              </a:rPr>
              <a:t>Kouchner</a:t>
            </a:r>
            <a:r>
              <a:rPr lang="en-US" dirty="0" smtClean="0">
                <a:latin typeface="Constantia" pitchFamily="18" charset="0"/>
              </a:rPr>
              <a:t> et al.) : </a:t>
            </a:r>
            <a:r>
              <a:rPr lang="en-US" dirty="0" err="1" smtClean="0">
                <a:latin typeface="Constantia" pitchFamily="18" charset="0"/>
              </a:rPr>
              <a:t>depuis</a:t>
            </a:r>
            <a:r>
              <a:rPr lang="en-US" dirty="0" smtClean="0">
                <a:latin typeface="Constantia" pitchFamily="18" charset="0"/>
              </a:rPr>
              <a:t> 2004</a:t>
            </a:r>
          </a:p>
          <a:p>
            <a:pPr>
              <a:lnSpc>
                <a:spcPts val="2500"/>
              </a:lnSpc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Détecteur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complet</a:t>
            </a:r>
            <a:r>
              <a:rPr lang="en-US" dirty="0" smtClean="0">
                <a:latin typeface="Constantia" pitchFamily="18" charset="0"/>
              </a:rPr>
              <a:t> : 2008</a:t>
            </a:r>
          </a:p>
          <a:p>
            <a:pPr>
              <a:lnSpc>
                <a:spcPts val="2500"/>
              </a:lnSpc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Futur</a:t>
            </a:r>
            <a:r>
              <a:rPr lang="en-US" dirty="0" smtClean="0">
                <a:latin typeface="Constantia" pitchFamily="18" charset="0"/>
              </a:rPr>
              <a:t> : KM3 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Rockwell" pitchFamily="18" charset="0"/>
              </a:rPr>
              <a:t>ANTARES</a:t>
            </a:r>
            <a:endParaRPr lang="fr-FR" dirty="0">
              <a:latin typeface="Rockwell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296" y="902153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323771" y="200501"/>
            <a:ext cx="6037943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onstantia" pitchFamily="18" charset="0"/>
            </a:endParaRPr>
          </a:p>
          <a:p>
            <a:pPr>
              <a:lnSpc>
                <a:spcPts val="2500"/>
              </a:lnSpc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 </a:t>
            </a:r>
            <a:r>
              <a:rPr lang="fr-FR" dirty="0" err="1" smtClean="0">
                <a:latin typeface="Constantia" pitchFamily="18" charset="0"/>
              </a:rPr>
              <a:t>Measurement</a:t>
            </a:r>
            <a:r>
              <a:rPr lang="fr-FR" dirty="0" smtClean="0">
                <a:latin typeface="Constantia" pitchFamily="18" charset="0"/>
              </a:rPr>
              <a:t> of the </a:t>
            </a:r>
            <a:r>
              <a:rPr lang="fr-FR" dirty="0" err="1" smtClean="0">
                <a:latin typeface="Constantia" pitchFamily="18" charset="0"/>
              </a:rPr>
              <a:t>atmospheric</a:t>
            </a:r>
            <a:r>
              <a:rPr lang="fr-FR" dirty="0" smtClean="0">
                <a:latin typeface="Constantia" pitchFamily="18" charset="0"/>
              </a:rPr>
              <a:t> muon flux </a:t>
            </a:r>
            <a:r>
              <a:rPr lang="fr-FR" dirty="0" err="1" smtClean="0">
                <a:latin typeface="Constantia" pitchFamily="18" charset="0"/>
              </a:rPr>
              <a:t>with</a:t>
            </a:r>
            <a:r>
              <a:rPr lang="fr-FR" dirty="0" smtClean="0">
                <a:latin typeface="Constantia" pitchFamily="18" charset="0"/>
              </a:rPr>
              <a:t> a 4 </a:t>
            </a:r>
            <a:r>
              <a:rPr lang="fr-FR" dirty="0" err="1" smtClean="0">
                <a:latin typeface="Constantia" pitchFamily="18" charset="0"/>
              </a:rPr>
              <a:t>GeV</a:t>
            </a:r>
            <a:r>
              <a:rPr lang="fr-FR" dirty="0" smtClean="0">
                <a:latin typeface="Constantia" pitchFamily="18" charset="0"/>
              </a:rPr>
              <a:t> </a:t>
            </a:r>
            <a:r>
              <a:rPr lang="fr-FR" dirty="0" err="1" smtClean="0">
                <a:latin typeface="Constantia" pitchFamily="18" charset="0"/>
              </a:rPr>
              <a:t>threshold</a:t>
            </a:r>
            <a:r>
              <a:rPr lang="fr-FR" dirty="0" smtClean="0">
                <a:latin typeface="Constantia" pitchFamily="18" charset="0"/>
              </a:rPr>
              <a:t> in the ANTARES neutrino </a:t>
            </a:r>
            <a:r>
              <a:rPr lang="fr-FR" dirty="0" err="1" smtClean="0">
                <a:latin typeface="Constantia" pitchFamily="18" charset="0"/>
              </a:rPr>
              <a:t>telescope</a:t>
            </a:r>
            <a:r>
              <a:rPr lang="fr-FR" dirty="0" smtClean="0">
                <a:latin typeface="Constantia" pitchFamily="18" charset="0"/>
              </a:rPr>
              <a:t/>
            </a:r>
            <a:br>
              <a:rPr lang="fr-FR" dirty="0" smtClean="0">
                <a:latin typeface="Constantia" pitchFamily="18" charset="0"/>
              </a:rPr>
            </a:br>
            <a:r>
              <a:rPr lang="fr-FR" i="1" dirty="0" smtClean="0">
                <a:latin typeface="Constantia" pitchFamily="18" charset="0"/>
              </a:rPr>
              <a:t>J.A. </a:t>
            </a:r>
            <a:r>
              <a:rPr lang="fr-FR" i="1" dirty="0" err="1" smtClean="0">
                <a:latin typeface="Constantia" pitchFamily="18" charset="0"/>
              </a:rPr>
              <a:t>Aguilar</a:t>
            </a:r>
            <a:r>
              <a:rPr lang="fr-FR" i="1" dirty="0" smtClean="0">
                <a:latin typeface="Constantia" pitchFamily="18" charset="0"/>
              </a:rPr>
              <a:t> et al.</a:t>
            </a:r>
            <a:r>
              <a:rPr lang="fr-FR" dirty="0" smtClean="0">
                <a:latin typeface="Constantia" pitchFamily="18" charset="0"/>
              </a:rPr>
              <a:t/>
            </a:r>
            <a:br>
              <a:rPr lang="fr-FR" dirty="0" smtClean="0">
                <a:latin typeface="Constantia" pitchFamily="18" charset="0"/>
              </a:rPr>
            </a:br>
            <a:r>
              <a:rPr lang="fr-FR" dirty="0" err="1" smtClean="0">
                <a:latin typeface="Constantia" pitchFamily="18" charset="0"/>
              </a:rPr>
              <a:t>Astroparticle</a:t>
            </a:r>
            <a:r>
              <a:rPr lang="fr-FR" dirty="0" smtClean="0">
                <a:latin typeface="Constantia" pitchFamily="18" charset="0"/>
              </a:rPr>
              <a:t> </a:t>
            </a:r>
            <a:r>
              <a:rPr lang="fr-FR" dirty="0" err="1" smtClean="0">
                <a:latin typeface="Constantia" pitchFamily="18" charset="0"/>
              </a:rPr>
              <a:t>Physics</a:t>
            </a:r>
            <a:r>
              <a:rPr lang="fr-FR" dirty="0" smtClean="0">
                <a:latin typeface="Constantia" pitchFamily="18" charset="0"/>
              </a:rPr>
              <a:t> 33 (2010) 86 [</a:t>
            </a:r>
            <a:r>
              <a:rPr lang="fr-FR" dirty="0" err="1" smtClean="0">
                <a:latin typeface="Constantia" pitchFamily="18" charset="0"/>
                <a:hlinkClick r:id="rId3"/>
              </a:rPr>
              <a:t>astro</a:t>
            </a:r>
            <a:r>
              <a:rPr lang="fr-FR" dirty="0" smtClean="0">
                <a:latin typeface="Constantia" pitchFamily="18" charset="0"/>
                <a:hlinkClick r:id="rId3"/>
              </a:rPr>
              <a:t>-ph/0910.4843</a:t>
            </a:r>
            <a:r>
              <a:rPr lang="fr-FR" dirty="0" smtClean="0">
                <a:latin typeface="Constantia" pitchFamily="18" charset="0"/>
              </a:rPr>
              <a:t>]</a:t>
            </a:r>
            <a:endParaRPr lang="en-US" dirty="0" smtClean="0">
              <a:latin typeface="Constantia" pitchFamily="18" charset="0"/>
            </a:endParaRPr>
          </a:p>
        </p:txBody>
      </p:sp>
      <p:pic>
        <p:nvPicPr>
          <p:cNvPr id="8" name="Image 7" descr="antare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9945" y="2391909"/>
            <a:ext cx="5000625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Rockwell" pitchFamily="18" charset="0"/>
              </a:rPr>
              <a:t>ANTARES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23771" y="200501"/>
            <a:ext cx="6037943" cy="101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onstantia" pitchFamily="18" charset="0"/>
            </a:endParaRPr>
          </a:p>
          <a:p>
            <a:pPr>
              <a:lnSpc>
                <a:spcPts val="2500"/>
              </a:lnSpc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 </a:t>
            </a:r>
            <a:r>
              <a:rPr lang="fr-FR" dirty="0" smtClean="0">
                <a:latin typeface="Constantia" pitchFamily="18" charset="0"/>
              </a:rPr>
              <a:t>Recherche de sources (cartographie des premiers neutrinos)</a:t>
            </a:r>
            <a:endParaRPr lang="en-US" dirty="0" smtClean="0">
              <a:latin typeface="Constantia" pitchFamily="18" charset="0"/>
            </a:endParaRPr>
          </a:p>
        </p:txBody>
      </p:sp>
      <p:pic>
        <p:nvPicPr>
          <p:cNvPr id="6" name="Image 5" descr="antares6.jpg"/>
          <p:cNvPicPr>
            <a:picLocks noChangeAspect="1"/>
          </p:cNvPicPr>
          <p:nvPr/>
        </p:nvPicPr>
        <p:blipFill>
          <a:blip r:embed="rId2" cstate="print"/>
          <a:srcRect b="14836"/>
          <a:stretch>
            <a:fillRect/>
          </a:stretch>
        </p:blipFill>
        <p:spPr>
          <a:xfrm>
            <a:off x="508907" y="1461633"/>
            <a:ext cx="8801100" cy="4339812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667657" y="1582057"/>
            <a:ext cx="9013371" cy="4845576"/>
            <a:chOff x="667657" y="1582057"/>
            <a:chExt cx="9013371" cy="4845576"/>
          </a:xfrm>
        </p:grpSpPr>
        <p:pic>
          <p:nvPicPr>
            <p:cNvPr id="9" name="Image 8" descr="antares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657" y="1582057"/>
              <a:ext cx="9013371" cy="3921125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2184401" y="5737701"/>
              <a:ext cx="5261428" cy="689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latin typeface="Constantia" pitchFamily="18" charset="0"/>
              </a:endParaRPr>
            </a:p>
            <a:p>
              <a:pPr>
                <a:lnSpc>
                  <a:spcPts val="2500"/>
                </a:lnSpc>
              </a:pPr>
              <a:r>
                <a:rPr lang="en-US" dirty="0" smtClean="0">
                  <a:latin typeface="Constantia" pitchFamily="18" charset="0"/>
                </a:rPr>
                <a:t> </a:t>
              </a:r>
              <a:r>
                <a:rPr lang="fr-FR" dirty="0" smtClean="0">
                  <a:latin typeface="Constantia" pitchFamily="18" charset="0"/>
                </a:rPr>
                <a:t>Bruit de fond des neutrinos atmosphériques</a:t>
              </a:r>
              <a:endParaRPr lang="en-US" dirty="0" smtClean="0"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err="1" smtClean="0">
                <a:latin typeface="Rockwell" pitchFamily="18" charset="0"/>
              </a:rPr>
              <a:t>Bugey</a:t>
            </a:r>
            <a:r>
              <a:rPr lang="en-US" dirty="0" smtClean="0">
                <a:latin typeface="Rockwell" pitchFamily="18" charset="0"/>
              </a:rPr>
              <a:t>, </a:t>
            </a:r>
            <a:r>
              <a:rPr lang="en-US" dirty="0" err="1" smtClean="0">
                <a:latin typeface="Rockwell" pitchFamily="18" charset="0"/>
              </a:rPr>
              <a:t>Chooz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23771" y="55361"/>
            <a:ext cx="6212115" cy="361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Recherche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d’oscillation</a:t>
            </a:r>
            <a:r>
              <a:rPr lang="en-US" dirty="0" smtClean="0">
                <a:latin typeface="Constantia" pitchFamily="18" charset="0"/>
              </a:rPr>
              <a:t> neutrinos </a:t>
            </a:r>
            <a:r>
              <a:rPr lang="en-US" dirty="0" err="1" smtClean="0">
                <a:latin typeface="Constantia" pitchFamily="18" charset="0"/>
              </a:rPr>
              <a:t>auprès</a:t>
            </a:r>
            <a:r>
              <a:rPr lang="en-US" dirty="0" smtClean="0">
                <a:latin typeface="Constantia" pitchFamily="18" charset="0"/>
              </a:rPr>
              <a:t> des </a:t>
            </a:r>
            <a:r>
              <a:rPr lang="en-US" dirty="0" err="1" smtClean="0">
                <a:latin typeface="Constantia" pitchFamily="18" charset="0"/>
              </a:rPr>
              <a:t>réacteurs</a:t>
            </a:r>
            <a:r>
              <a:rPr lang="en-US" dirty="0" smtClean="0">
                <a:latin typeface="Constantia" pitchFamily="18" charset="0"/>
              </a:rPr>
              <a:t> : </a:t>
            </a:r>
            <a:r>
              <a:rPr lang="en-US" dirty="0" err="1" smtClean="0">
                <a:latin typeface="Constantia" pitchFamily="18" charset="0"/>
              </a:rPr>
              <a:t>vers</a:t>
            </a:r>
            <a:r>
              <a:rPr lang="en-US" dirty="0" smtClean="0">
                <a:latin typeface="Constantia" pitchFamily="18" charset="0"/>
              </a:rPr>
              <a:t> la </a:t>
            </a:r>
            <a:r>
              <a:rPr lang="en-US" dirty="0" err="1" smtClean="0">
                <a:latin typeface="Constantia" pitchFamily="18" charset="0"/>
              </a:rPr>
              <a:t>mesure</a:t>
            </a:r>
            <a:r>
              <a:rPr lang="en-US" dirty="0" smtClean="0">
                <a:latin typeface="Constantia" pitchFamily="18" charset="0"/>
              </a:rPr>
              <a:t> de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>
                <a:latin typeface="Constantia" pitchFamily="18" charset="0"/>
              </a:rPr>
              <a:t>13</a:t>
            </a:r>
            <a:r>
              <a:rPr lang="en-US" dirty="0" smtClean="0">
                <a:latin typeface="Constantia" pitchFamily="18" charset="0"/>
              </a:rPr>
              <a:t>.</a:t>
            </a: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Bugey</a:t>
            </a:r>
            <a:r>
              <a:rPr lang="en-US" dirty="0" smtClean="0">
                <a:latin typeface="Constantia" pitchFamily="18" charset="0"/>
              </a:rPr>
              <a:t> 1 (1984) – 13 m, 18 m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Grenoble / Annecy (H. de Kerret)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J.F. </a:t>
            </a:r>
            <a:r>
              <a:rPr lang="en-US" dirty="0" err="1" smtClean="0">
                <a:latin typeface="Constantia" pitchFamily="18" charset="0"/>
              </a:rPr>
              <a:t>Cavaignac</a:t>
            </a:r>
            <a:r>
              <a:rPr lang="en-US" dirty="0" smtClean="0">
                <a:latin typeface="Constantia" pitchFamily="18" charset="0"/>
              </a:rPr>
              <a:t> et al., Phys. </a:t>
            </a:r>
            <a:r>
              <a:rPr lang="en-US" dirty="0" err="1" smtClean="0">
                <a:latin typeface="Constantia" pitchFamily="18" charset="0"/>
              </a:rPr>
              <a:t>Lett</a:t>
            </a:r>
            <a:r>
              <a:rPr lang="en-US" dirty="0" smtClean="0">
                <a:latin typeface="Constantia" pitchFamily="18" charset="0"/>
              </a:rPr>
              <a:t>. B148 (1984) 387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Evidence pour  </a:t>
            </a:r>
            <a:r>
              <a:rPr lang="en-US" dirty="0" err="1" smtClean="0">
                <a:latin typeface="Constantia" pitchFamily="18" charset="0"/>
              </a:rPr>
              <a:t>une</a:t>
            </a:r>
            <a:r>
              <a:rPr lang="en-US" dirty="0" smtClean="0">
                <a:latin typeface="Constantia" pitchFamily="18" charset="0"/>
              </a:rPr>
              <a:t> oscillation. 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Nouvelle </a:t>
            </a:r>
            <a:r>
              <a:rPr lang="en-US" dirty="0" err="1" smtClean="0">
                <a:latin typeface="Constantia" pitchFamily="18" charset="0"/>
              </a:rPr>
              <a:t>mesure</a:t>
            </a:r>
            <a:r>
              <a:rPr lang="en-US" dirty="0" smtClean="0">
                <a:latin typeface="Constantia" pitchFamily="18" charset="0"/>
              </a:rPr>
              <a:t>  (avec LPC </a:t>
            </a:r>
            <a:r>
              <a:rPr lang="en-US" dirty="0" err="1" smtClean="0">
                <a:latin typeface="Constantia" pitchFamily="18" charset="0"/>
              </a:rPr>
              <a:t>Collège</a:t>
            </a:r>
            <a:r>
              <a:rPr lang="en-US" dirty="0" smtClean="0">
                <a:latin typeface="Constantia" pitchFamily="18" charset="0"/>
              </a:rPr>
              <a:t>) et </a:t>
            </a:r>
            <a:r>
              <a:rPr lang="en-US" dirty="0" err="1" smtClean="0">
                <a:latin typeface="Constantia" pitchFamily="18" charset="0"/>
              </a:rPr>
              <a:t>réanalyse</a:t>
            </a:r>
            <a:r>
              <a:rPr lang="en-US" dirty="0" smtClean="0">
                <a:latin typeface="Constantia" pitchFamily="18" charset="0"/>
              </a:rPr>
              <a:t> avec </a:t>
            </a:r>
            <a:r>
              <a:rPr lang="en-US" dirty="0" err="1" smtClean="0">
                <a:latin typeface="Constantia" pitchFamily="18" charset="0"/>
              </a:rPr>
              <a:t>meilleure</a:t>
            </a:r>
            <a:r>
              <a:rPr lang="en-US" dirty="0" smtClean="0">
                <a:latin typeface="Constantia" pitchFamily="18" charset="0"/>
              </a:rPr>
              <a:t> estimation du </a:t>
            </a:r>
            <a:r>
              <a:rPr lang="en-US" dirty="0" err="1" smtClean="0">
                <a:latin typeface="Constantia" pitchFamily="18" charset="0"/>
              </a:rPr>
              <a:t>bdf</a:t>
            </a:r>
            <a:r>
              <a:rPr lang="en-US" dirty="0" smtClean="0">
                <a:latin typeface="Constantia" pitchFamily="18" charset="0"/>
              </a:rPr>
              <a:t> des neutrons (M. </a:t>
            </a:r>
            <a:r>
              <a:rPr lang="en-US" dirty="0" err="1" smtClean="0">
                <a:latin typeface="Constantia" pitchFamily="18" charset="0"/>
              </a:rPr>
              <a:t>Obolensky</a:t>
            </a:r>
            <a:r>
              <a:rPr lang="en-US" dirty="0" smtClean="0">
                <a:latin typeface="Constantia" pitchFamily="18" charset="0"/>
              </a:rPr>
              <a:t>) : le signal a </a:t>
            </a:r>
            <a:r>
              <a:rPr lang="en-US" dirty="0" err="1" smtClean="0">
                <a:latin typeface="Constantia" pitchFamily="18" charset="0"/>
              </a:rPr>
              <a:t>disparu</a:t>
            </a: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</p:txBody>
      </p:sp>
      <p:pic>
        <p:nvPicPr>
          <p:cNvPr id="8" name="Image 7" descr="chooz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954" y="1092427"/>
            <a:ext cx="2876550" cy="638175"/>
          </a:xfrm>
          <a:prstGeom prst="rect">
            <a:avLst/>
          </a:prstGeom>
        </p:spPr>
      </p:pic>
      <p:grpSp>
        <p:nvGrpSpPr>
          <p:cNvPr id="5" name="Group 1090"/>
          <p:cNvGrpSpPr>
            <a:grpSpLocks/>
          </p:cNvGrpSpPr>
          <p:nvPr/>
        </p:nvGrpSpPr>
        <p:grpSpPr bwMode="auto">
          <a:xfrm>
            <a:off x="1242899" y="3706363"/>
            <a:ext cx="6580301" cy="2534780"/>
            <a:chOff x="924" y="2377"/>
            <a:chExt cx="3705" cy="1150"/>
          </a:xfrm>
        </p:grpSpPr>
        <p:sp>
          <p:nvSpPr>
            <p:cNvPr id="6" name="Text Box 1031"/>
            <p:cNvSpPr txBox="1">
              <a:spLocks noChangeArrowheads="1"/>
            </p:cNvSpPr>
            <p:nvPr/>
          </p:nvSpPr>
          <p:spPr bwMode="auto">
            <a:xfrm>
              <a:off x="924" y="2890"/>
              <a:ext cx="657" cy="32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>
                  <a:solidFill>
                    <a:srgbClr val="009900"/>
                  </a:solidFill>
                </a:rPr>
                <a:t>Disparition</a:t>
              </a:r>
            </a:p>
            <a:p>
              <a:pPr algn="ctr"/>
              <a:r>
                <a:rPr lang="fr-FR" sz="1400">
                  <a:solidFill>
                    <a:srgbClr val="009900"/>
                  </a:solidFill>
                </a:rPr>
                <a:t>P(</a:t>
              </a:r>
              <a:r>
                <a:rPr lang="fr-FR" sz="1400">
                  <a:solidFill>
                    <a:srgbClr val="009900"/>
                  </a:solidFill>
                  <a:latin typeface="Symbol" pitchFamily="18" charset="2"/>
                </a:rPr>
                <a:t>n</a:t>
              </a:r>
              <a:r>
                <a:rPr lang="fr-FR" sz="1400" baseline="-25000">
                  <a:solidFill>
                    <a:srgbClr val="009900"/>
                  </a:solidFill>
                  <a:latin typeface="Symbol" pitchFamily="18" charset="2"/>
                </a:rPr>
                <a:t>m</a:t>
              </a:r>
              <a:r>
                <a:rPr lang="fr-FR" sz="1400">
                  <a:solidFill>
                    <a:srgbClr val="009900"/>
                  </a:solidFill>
                </a:rPr>
                <a:t> </a:t>
              </a:r>
              <a:r>
                <a:rPr lang="fr-FR" sz="1400">
                  <a:solidFill>
                    <a:srgbClr val="009900"/>
                  </a:solidFill>
                  <a:latin typeface="Symbol" pitchFamily="18" charset="2"/>
                </a:rPr>
                <a:t>® n</a:t>
              </a:r>
              <a:r>
                <a:rPr lang="fr-FR" sz="1400" baseline="-25000">
                  <a:solidFill>
                    <a:srgbClr val="009900"/>
                  </a:solidFill>
                  <a:latin typeface="Symbol" pitchFamily="18" charset="2"/>
                </a:rPr>
                <a:t>m</a:t>
              </a:r>
              <a:r>
                <a:rPr lang="fr-FR" sz="1400">
                  <a:solidFill>
                    <a:srgbClr val="009900"/>
                  </a:solidFill>
                </a:rPr>
                <a:t>)</a:t>
              </a:r>
            </a:p>
          </p:txBody>
        </p:sp>
        <p:sp>
          <p:nvSpPr>
            <p:cNvPr id="9" name="Text Box 1029"/>
            <p:cNvSpPr txBox="1">
              <a:spLocks noChangeArrowheads="1"/>
            </p:cNvSpPr>
            <p:nvPr/>
          </p:nvSpPr>
          <p:spPr bwMode="auto">
            <a:xfrm>
              <a:off x="929" y="2488"/>
              <a:ext cx="644" cy="32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400">
                  <a:solidFill>
                    <a:srgbClr val="990099"/>
                  </a:solidFill>
                </a:rPr>
                <a:t>Apparition</a:t>
              </a:r>
            </a:p>
            <a:p>
              <a:pPr algn="ctr"/>
              <a:r>
                <a:rPr lang="fr-FR" sz="1400">
                  <a:solidFill>
                    <a:srgbClr val="990099"/>
                  </a:solidFill>
                </a:rPr>
                <a:t>P(</a:t>
              </a:r>
              <a:r>
                <a:rPr lang="fr-FR" sz="1400">
                  <a:solidFill>
                    <a:srgbClr val="990099"/>
                  </a:solidFill>
                  <a:latin typeface="Symbol" pitchFamily="18" charset="2"/>
                </a:rPr>
                <a:t>n</a:t>
              </a:r>
              <a:r>
                <a:rPr lang="fr-FR" sz="1400" baseline="-25000">
                  <a:solidFill>
                    <a:srgbClr val="990099"/>
                  </a:solidFill>
                  <a:latin typeface="Symbol" pitchFamily="18" charset="2"/>
                </a:rPr>
                <a:t>m</a:t>
              </a:r>
              <a:r>
                <a:rPr lang="fr-FR" sz="1400">
                  <a:solidFill>
                    <a:srgbClr val="990099"/>
                  </a:solidFill>
                </a:rPr>
                <a:t> </a:t>
              </a:r>
              <a:r>
                <a:rPr lang="fr-FR" sz="1400">
                  <a:solidFill>
                    <a:srgbClr val="990099"/>
                  </a:solidFill>
                  <a:latin typeface="Symbol" pitchFamily="18" charset="2"/>
                </a:rPr>
                <a:t>® n</a:t>
              </a:r>
              <a:r>
                <a:rPr lang="fr-FR" sz="1400" baseline="-25000">
                  <a:solidFill>
                    <a:srgbClr val="990099"/>
                  </a:solidFill>
                </a:rPr>
                <a:t>e</a:t>
              </a:r>
              <a:r>
                <a:rPr lang="fr-FR" sz="1400">
                  <a:solidFill>
                    <a:srgbClr val="990099"/>
                  </a:solidFill>
                </a:rPr>
                <a:t>)</a:t>
              </a:r>
            </a:p>
          </p:txBody>
        </p:sp>
        <p:grpSp>
          <p:nvGrpSpPr>
            <p:cNvPr id="10" name="Group 1081"/>
            <p:cNvGrpSpPr>
              <a:grpSpLocks/>
            </p:cNvGrpSpPr>
            <p:nvPr/>
          </p:nvGrpSpPr>
          <p:grpSpPr bwMode="auto">
            <a:xfrm>
              <a:off x="1673" y="2471"/>
              <a:ext cx="2776" cy="845"/>
              <a:chOff x="1677" y="2675"/>
              <a:chExt cx="2776" cy="845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1677" y="2675"/>
                <a:ext cx="2770" cy="844"/>
              </a:xfrm>
              <a:prstGeom prst="rect">
                <a:avLst/>
              </a:prstGeom>
              <a:solidFill>
                <a:srgbClr val="CC66FF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fr-F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0" name="Freeform 1078"/>
              <p:cNvSpPr>
                <a:spLocks/>
              </p:cNvSpPr>
              <p:nvPr/>
            </p:nvSpPr>
            <p:spPr bwMode="auto">
              <a:xfrm>
                <a:off x="1682" y="2684"/>
                <a:ext cx="2766" cy="83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3" y="9"/>
                  </a:cxn>
                  <a:cxn ang="0">
                    <a:pos x="153" y="66"/>
                  </a:cxn>
                  <a:cxn ang="0">
                    <a:pos x="225" y="123"/>
                  </a:cxn>
                  <a:cxn ang="0">
                    <a:pos x="297" y="171"/>
                  </a:cxn>
                  <a:cxn ang="0">
                    <a:pos x="369" y="204"/>
                  </a:cxn>
                  <a:cxn ang="0">
                    <a:pos x="477" y="201"/>
                  </a:cxn>
                  <a:cxn ang="0">
                    <a:pos x="552" y="159"/>
                  </a:cxn>
                  <a:cxn ang="0">
                    <a:pos x="642" y="93"/>
                  </a:cxn>
                  <a:cxn ang="0">
                    <a:pos x="738" y="33"/>
                  </a:cxn>
                  <a:cxn ang="0">
                    <a:pos x="819" y="3"/>
                  </a:cxn>
                  <a:cxn ang="0">
                    <a:pos x="879" y="6"/>
                  </a:cxn>
                  <a:cxn ang="0">
                    <a:pos x="942" y="30"/>
                  </a:cxn>
                  <a:cxn ang="0">
                    <a:pos x="1002" y="69"/>
                  </a:cxn>
                  <a:cxn ang="0">
                    <a:pos x="1071" y="129"/>
                  </a:cxn>
                  <a:cxn ang="0">
                    <a:pos x="1137" y="171"/>
                  </a:cxn>
                  <a:cxn ang="0">
                    <a:pos x="1215" y="204"/>
                  </a:cxn>
                  <a:cxn ang="0">
                    <a:pos x="1302" y="207"/>
                  </a:cxn>
                  <a:cxn ang="0">
                    <a:pos x="1377" y="168"/>
                  </a:cxn>
                  <a:cxn ang="0">
                    <a:pos x="1473" y="105"/>
                  </a:cxn>
                  <a:cxn ang="0">
                    <a:pos x="1560" y="51"/>
                  </a:cxn>
                  <a:cxn ang="0">
                    <a:pos x="1644" y="6"/>
                  </a:cxn>
                  <a:cxn ang="0">
                    <a:pos x="1707" y="6"/>
                  </a:cxn>
                  <a:cxn ang="0">
                    <a:pos x="1776" y="21"/>
                  </a:cxn>
                  <a:cxn ang="0">
                    <a:pos x="1845" y="66"/>
                  </a:cxn>
                  <a:cxn ang="0">
                    <a:pos x="1935" y="132"/>
                  </a:cxn>
                  <a:cxn ang="0">
                    <a:pos x="2031" y="189"/>
                  </a:cxn>
                  <a:cxn ang="0">
                    <a:pos x="2127" y="213"/>
                  </a:cxn>
                  <a:cxn ang="0">
                    <a:pos x="2223" y="177"/>
                  </a:cxn>
                  <a:cxn ang="0">
                    <a:pos x="2310" y="117"/>
                  </a:cxn>
                  <a:cxn ang="0">
                    <a:pos x="2379" y="63"/>
                  </a:cxn>
                  <a:cxn ang="0">
                    <a:pos x="2460" y="18"/>
                  </a:cxn>
                  <a:cxn ang="0">
                    <a:pos x="2514" y="3"/>
                  </a:cxn>
                  <a:cxn ang="0">
                    <a:pos x="2565" y="3"/>
                  </a:cxn>
                  <a:cxn ang="0">
                    <a:pos x="2649" y="33"/>
                  </a:cxn>
                  <a:cxn ang="0">
                    <a:pos x="2718" y="87"/>
                  </a:cxn>
                  <a:cxn ang="0">
                    <a:pos x="2766" y="123"/>
                  </a:cxn>
                  <a:cxn ang="0">
                    <a:pos x="0" y="831"/>
                  </a:cxn>
                </a:cxnLst>
                <a:rect l="0" t="0" r="r" b="b"/>
                <a:pathLst>
                  <a:path w="2766" h="831">
                    <a:moveTo>
                      <a:pt x="0" y="831"/>
                    </a:moveTo>
                    <a:lnTo>
                      <a:pt x="0" y="3"/>
                    </a:lnTo>
                    <a:lnTo>
                      <a:pt x="33" y="6"/>
                    </a:lnTo>
                    <a:lnTo>
                      <a:pt x="63" y="9"/>
                    </a:lnTo>
                    <a:lnTo>
                      <a:pt x="111" y="33"/>
                    </a:lnTo>
                    <a:lnTo>
                      <a:pt x="153" y="66"/>
                    </a:lnTo>
                    <a:lnTo>
                      <a:pt x="192" y="93"/>
                    </a:lnTo>
                    <a:lnTo>
                      <a:pt x="225" y="123"/>
                    </a:lnTo>
                    <a:lnTo>
                      <a:pt x="270" y="150"/>
                    </a:lnTo>
                    <a:lnTo>
                      <a:pt x="297" y="171"/>
                    </a:lnTo>
                    <a:lnTo>
                      <a:pt x="339" y="189"/>
                    </a:lnTo>
                    <a:lnTo>
                      <a:pt x="369" y="204"/>
                    </a:lnTo>
                    <a:lnTo>
                      <a:pt x="435" y="213"/>
                    </a:lnTo>
                    <a:lnTo>
                      <a:pt x="477" y="201"/>
                    </a:lnTo>
                    <a:lnTo>
                      <a:pt x="516" y="183"/>
                    </a:lnTo>
                    <a:lnTo>
                      <a:pt x="552" y="159"/>
                    </a:lnTo>
                    <a:lnTo>
                      <a:pt x="600" y="129"/>
                    </a:lnTo>
                    <a:lnTo>
                      <a:pt x="642" y="93"/>
                    </a:lnTo>
                    <a:lnTo>
                      <a:pt x="693" y="57"/>
                    </a:lnTo>
                    <a:lnTo>
                      <a:pt x="738" y="33"/>
                    </a:lnTo>
                    <a:lnTo>
                      <a:pt x="783" y="15"/>
                    </a:lnTo>
                    <a:lnTo>
                      <a:pt x="819" y="3"/>
                    </a:lnTo>
                    <a:lnTo>
                      <a:pt x="846" y="3"/>
                    </a:lnTo>
                    <a:lnTo>
                      <a:pt x="879" y="6"/>
                    </a:lnTo>
                    <a:lnTo>
                      <a:pt x="903" y="12"/>
                    </a:lnTo>
                    <a:lnTo>
                      <a:pt x="942" y="30"/>
                    </a:lnTo>
                    <a:lnTo>
                      <a:pt x="969" y="45"/>
                    </a:lnTo>
                    <a:lnTo>
                      <a:pt x="1002" y="69"/>
                    </a:lnTo>
                    <a:lnTo>
                      <a:pt x="1035" y="90"/>
                    </a:lnTo>
                    <a:lnTo>
                      <a:pt x="1071" y="129"/>
                    </a:lnTo>
                    <a:lnTo>
                      <a:pt x="1107" y="144"/>
                    </a:lnTo>
                    <a:lnTo>
                      <a:pt x="1137" y="171"/>
                    </a:lnTo>
                    <a:lnTo>
                      <a:pt x="1176" y="189"/>
                    </a:lnTo>
                    <a:lnTo>
                      <a:pt x="1215" y="204"/>
                    </a:lnTo>
                    <a:lnTo>
                      <a:pt x="1260" y="210"/>
                    </a:lnTo>
                    <a:lnTo>
                      <a:pt x="1302" y="207"/>
                    </a:lnTo>
                    <a:lnTo>
                      <a:pt x="1344" y="192"/>
                    </a:lnTo>
                    <a:lnTo>
                      <a:pt x="1377" y="168"/>
                    </a:lnTo>
                    <a:lnTo>
                      <a:pt x="1434" y="138"/>
                    </a:lnTo>
                    <a:lnTo>
                      <a:pt x="1473" y="105"/>
                    </a:lnTo>
                    <a:lnTo>
                      <a:pt x="1512" y="81"/>
                    </a:lnTo>
                    <a:lnTo>
                      <a:pt x="1560" y="51"/>
                    </a:lnTo>
                    <a:lnTo>
                      <a:pt x="1605" y="24"/>
                    </a:lnTo>
                    <a:lnTo>
                      <a:pt x="1644" y="6"/>
                    </a:lnTo>
                    <a:lnTo>
                      <a:pt x="1683" y="3"/>
                    </a:lnTo>
                    <a:lnTo>
                      <a:pt x="1707" y="6"/>
                    </a:lnTo>
                    <a:lnTo>
                      <a:pt x="1740" y="12"/>
                    </a:lnTo>
                    <a:lnTo>
                      <a:pt x="1776" y="21"/>
                    </a:lnTo>
                    <a:lnTo>
                      <a:pt x="1803" y="36"/>
                    </a:lnTo>
                    <a:lnTo>
                      <a:pt x="1845" y="66"/>
                    </a:lnTo>
                    <a:lnTo>
                      <a:pt x="1890" y="96"/>
                    </a:lnTo>
                    <a:lnTo>
                      <a:pt x="1935" y="132"/>
                    </a:lnTo>
                    <a:lnTo>
                      <a:pt x="1983" y="171"/>
                    </a:lnTo>
                    <a:lnTo>
                      <a:pt x="2031" y="189"/>
                    </a:lnTo>
                    <a:lnTo>
                      <a:pt x="2085" y="210"/>
                    </a:lnTo>
                    <a:lnTo>
                      <a:pt x="2127" y="213"/>
                    </a:lnTo>
                    <a:lnTo>
                      <a:pt x="2172" y="198"/>
                    </a:lnTo>
                    <a:lnTo>
                      <a:pt x="2223" y="177"/>
                    </a:lnTo>
                    <a:lnTo>
                      <a:pt x="2262" y="147"/>
                    </a:lnTo>
                    <a:lnTo>
                      <a:pt x="2310" y="117"/>
                    </a:lnTo>
                    <a:lnTo>
                      <a:pt x="2352" y="87"/>
                    </a:lnTo>
                    <a:lnTo>
                      <a:pt x="2379" y="63"/>
                    </a:lnTo>
                    <a:lnTo>
                      <a:pt x="2424" y="36"/>
                    </a:lnTo>
                    <a:lnTo>
                      <a:pt x="2460" y="18"/>
                    </a:lnTo>
                    <a:lnTo>
                      <a:pt x="2487" y="3"/>
                    </a:lnTo>
                    <a:lnTo>
                      <a:pt x="2514" y="3"/>
                    </a:lnTo>
                    <a:lnTo>
                      <a:pt x="2538" y="0"/>
                    </a:lnTo>
                    <a:lnTo>
                      <a:pt x="2565" y="3"/>
                    </a:lnTo>
                    <a:lnTo>
                      <a:pt x="2607" y="18"/>
                    </a:lnTo>
                    <a:lnTo>
                      <a:pt x="2649" y="33"/>
                    </a:lnTo>
                    <a:lnTo>
                      <a:pt x="2682" y="57"/>
                    </a:lnTo>
                    <a:lnTo>
                      <a:pt x="2718" y="87"/>
                    </a:lnTo>
                    <a:lnTo>
                      <a:pt x="2739" y="102"/>
                    </a:lnTo>
                    <a:lnTo>
                      <a:pt x="2766" y="123"/>
                    </a:lnTo>
                    <a:lnTo>
                      <a:pt x="2760" y="831"/>
                    </a:lnTo>
                    <a:lnTo>
                      <a:pt x="0" y="831"/>
                    </a:lnTo>
                    <a:close/>
                  </a:path>
                </a:pathLst>
              </a:custGeom>
              <a:solidFill>
                <a:srgbClr val="00CC00"/>
              </a:solidFill>
              <a:ln w="1270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fr-F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1" name="Freeform 1076"/>
              <p:cNvSpPr>
                <a:spLocks/>
              </p:cNvSpPr>
              <p:nvPr/>
            </p:nvSpPr>
            <p:spPr bwMode="auto">
              <a:xfrm>
                <a:off x="1677" y="2675"/>
                <a:ext cx="2766" cy="226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6" y="10"/>
                  </a:cxn>
                  <a:cxn ang="0">
                    <a:pos x="120" y="46"/>
                  </a:cxn>
                  <a:cxn ang="0">
                    <a:pos x="198" y="106"/>
                  </a:cxn>
                  <a:cxn ang="0">
                    <a:pos x="276" y="166"/>
                  </a:cxn>
                  <a:cxn ang="0">
                    <a:pos x="345" y="202"/>
                  </a:cxn>
                  <a:cxn ang="0">
                    <a:pos x="384" y="214"/>
                  </a:cxn>
                  <a:cxn ang="0">
                    <a:pos x="426" y="220"/>
                  </a:cxn>
                  <a:cxn ang="0">
                    <a:pos x="507" y="196"/>
                  </a:cxn>
                  <a:cxn ang="0">
                    <a:pos x="588" y="145"/>
                  </a:cxn>
                  <a:cxn ang="0">
                    <a:pos x="645" y="97"/>
                  </a:cxn>
                  <a:cxn ang="0">
                    <a:pos x="717" y="46"/>
                  </a:cxn>
                  <a:cxn ang="0">
                    <a:pos x="777" y="22"/>
                  </a:cxn>
                  <a:cxn ang="0">
                    <a:pos x="834" y="4"/>
                  </a:cxn>
                  <a:cxn ang="0">
                    <a:pos x="882" y="13"/>
                  </a:cxn>
                  <a:cxn ang="0">
                    <a:pos x="969" y="46"/>
                  </a:cxn>
                  <a:cxn ang="0">
                    <a:pos x="1101" y="154"/>
                  </a:cxn>
                  <a:cxn ang="0">
                    <a:pos x="1161" y="190"/>
                  </a:cxn>
                  <a:cxn ang="0">
                    <a:pos x="1215" y="211"/>
                  </a:cxn>
                  <a:cxn ang="0">
                    <a:pos x="1266" y="217"/>
                  </a:cxn>
                  <a:cxn ang="0">
                    <a:pos x="1326" y="205"/>
                  </a:cxn>
                  <a:cxn ang="0">
                    <a:pos x="1395" y="172"/>
                  </a:cxn>
                  <a:cxn ang="0">
                    <a:pos x="1470" y="118"/>
                  </a:cxn>
                  <a:cxn ang="0">
                    <a:pos x="1539" y="67"/>
                  </a:cxn>
                  <a:cxn ang="0">
                    <a:pos x="1596" y="31"/>
                  </a:cxn>
                  <a:cxn ang="0">
                    <a:pos x="1662" y="10"/>
                  </a:cxn>
                  <a:cxn ang="0">
                    <a:pos x="1701" y="7"/>
                  </a:cxn>
                  <a:cxn ang="0">
                    <a:pos x="1761" y="22"/>
                  </a:cxn>
                  <a:cxn ang="0">
                    <a:pos x="1833" y="61"/>
                  </a:cxn>
                  <a:cxn ang="0">
                    <a:pos x="1899" y="115"/>
                  </a:cxn>
                  <a:cxn ang="0">
                    <a:pos x="1959" y="163"/>
                  </a:cxn>
                  <a:cxn ang="0">
                    <a:pos x="2013" y="196"/>
                  </a:cxn>
                  <a:cxn ang="0">
                    <a:pos x="2073" y="220"/>
                  </a:cxn>
                  <a:cxn ang="0">
                    <a:pos x="2124" y="223"/>
                  </a:cxn>
                  <a:cxn ang="0">
                    <a:pos x="2187" y="199"/>
                  </a:cxn>
                  <a:cxn ang="0">
                    <a:pos x="2238" y="172"/>
                  </a:cxn>
                  <a:cxn ang="0">
                    <a:pos x="2307" y="127"/>
                  </a:cxn>
                  <a:cxn ang="0">
                    <a:pos x="2364" y="79"/>
                  </a:cxn>
                  <a:cxn ang="0">
                    <a:pos x="2433" y="31"/>
                  </a:cxn>
                  <a:cxn ang="0">
                    <a:pos x="2487" y="13"/>
                  </a:cxn>
                  <a:cxn ang="0">
                    <a:pos x="2520" y="1"/>
                  </a:cxn>
                  <a:cxn ang="0">
                    <a:pos x="2550" y="7"/>
                  </a:cxn>
                  <a:cxn ang="0">
                    <a:pos x="2601" y="19"/>
                  </a:cxn>
                  <a:cxn ang="0">
                    <a:pos x="2655" y="49"/>
                  </a:cxn>
                  <a:cxn ang="0">
                    <a:pos x="2691" y="76"/>
                  </a:cxn>
                  <a:cxn ang="0">
                    <a:pos x="2730" y="109"/>
                  </a:cxn>
                  <a:cxn ang="0">
                    <a:pos x="2766" y="133"/>
                  </a:cxn>
                </a:cxnLst>
                <a:rect l="0" t="0" r="r" b="b"/>
                <a:pathLst>
                  <a:path w="2766" h="226">
                    <a:moveTo>
                      <a:pt x="0" y="7"/>
                    </a:moveTo>
                    <a:cubicBezTo>
                      <a:pt x="8" y="5"/>
                      <a:pt x="16" y="4"/>
                      <a:pt x="36" y="10"/>
                    </a:cubicBezTo>
                    <a:cubicBezTo>
                      <a:pt x="56" y="16"/>
                      <a:pt x="93" y="30"/>
                      <a:pt x="120" y="46"/>
                    </a:cubicBezTo>
                    <a:cubicBezTo>
                      <a:pt x="147" y="62"/>
                      <a:pt x="172" y="86"/>
                      <a:pt x="198" y="106"/>
                    </a:cubicBezTo>
                    <a:cubicBezTo>
                      <a:pt x="224" y="126"/>
                      <a:pt x="252" y="150"/>
                      <a:pt x="276" y="166"/>
                    </a:cubicBezTo>
                    <a:cubicBezTo>
                      <a:pt x="300" y="182"/>
                      <a:pt x="327" y="194"/>
                      <a:pt x="345" y="202"/>
                    </a:cubicBezTo>
                    <a:cubicBezTo>
                      <a:pt x="363" y="210"/>
                      <a:pt x="371" y="211"/>
                      <a:pt x="384" y="214"/>
                    </a:cubicBezTo>
                    <a:cubicBezTo>
                      <a:pt x="397" y="217"/>
                      <a:pt x="406" y="223"/>
                      <a:pt x="426" y="220"/>
                    </a:cubicBezTo>
                    <a:cubicBezTo>
                      <a:pt x="446" y="217"/>
                      <a:pt x="480" y="208"/>
                      <a:pt x="507" y="196"/>
                    </a:cubicBezTo>
                    <a:cubicBezTo>
                      <a:pt x="534" y="184"/>
                      <a:pt x="565" y="161"/>
                      <a:pt x="588" y="145"/>
                    </a:cubicBezTo>
                    <a:cubicBezTo>
                      <a:pt x="611" y="129"/>
                      <a:pt x="624" y="114"/>
                      <a:pt x="645" y="97"/>
                    </a:cubicBezTo>
                    <a:cubicBezTo>
                      <a:pt x="666" y="80"/>
                      <a:pt x="695" y="58"/>
                      <a:pt x="717" y="46"/>
                    </a:cubicBezTo>
                    <a:cubicBezTo>
                      <a:pt x="739" y="34"/>
                      <a:pt x="758" y="29"/>
                      <a:pt x="777" y="22"/>
                    </a:cubicBezTo>
                    <a:cubicBezTo>
                      <a:pt x="796" y="15"/>
                      <a:pt x="817" y="5"/>
                      <a:pt x="834" y="4"/>
                    </a:cubicBezTo>
                    <a:cubicBezTo>
                      <a:pt x="851" y="3"/>
                      <a:pt x="860" y="6"/>
                      <a:pt x="882" y="13"/>
                    </a:cubicBezTo>
                    <a:cubicBezTo>
                      <a:pt x="904" y="20"/>
                      <a:pt x="932" y="22"/>
                      <a:pt x="969" y="46"/>
                    </a:cubicBezTo>
                    <a:cubicBezTo>
                      <a:pt x="1006" y="70"/>
                      <a:pt x="1069" y="130"/>
                      <a:pt x="1101" y="154"/>
                    </a:cubicBezTo>
                    <a:cubicBezTo>
                      <a:pt x="1133" y="178"/>
                      <a:pt x="1142" y="180"/>
                      <a:pt x="1161" y="190"/>
                    </a:cubicBezTo>
                    <a:cubicBezTo>
                      <a:pt x="1180" y="200"/>
                      <a:pt x="1198" y="207"/>
                      <a:pt x="1215" y="211"/>
                    </a:cubicBezTo>
                    <a:cubicBezTo>
                      <a:pt x="1232" y="215"/>
                      <a:pt x="1248" y="218"/>
                      <a:pt x="1266" y="217"/>
                    </a:cubicBezTo>
                    <a:cubicBezTo>
                      <a:pt x="1284" y="216"/>
                      <a:pt x="1305" y="212"/>
                      <a:pt x="1326" y="205"/>
                    </a:cubicBezTo>
                    <a:cubicBezTo>
                      <a:pt x="1347" y="198"/>
                      <a:pt x="1371" y="186"/>
                      <a:pt x="1395" y="172"/>
                    </a:cubicBezTo>
                    <a:cubicBezTo>
                      <a:pt x="1419" y="158"/>
                      <a:pt x="1446" y="136"/>
                      <a:pt x="1470" y="118"/>
                    </a:cubicBezTo>
                    <a:cubicBezTo>
                      <a:pt x="1494" y="100"/>
                      <a:pt x="1518" y="82"/>
                      <a:pt x="1539" y="67"/>
                    </a:cubicBezTo>
                    <a:cubicBezTo>
                      <a:pt x="1560" y="52"/>
                      <a:pt x="1576" y="40"/>
                      <a:pt x="1596" y="31"/>
                    </a:cubicBezTo>
                    <a:cubicBezTo>
                      <a:pt x="1616" y="22"/>
                      <a:pt x="1645" y="14"/>
                      <a:pt x="1662" y="10"/>
                    </a:cubicBezTo>
                    <a:cubicBezTo>
                      <a:pt x="1679" y="6"/>
                      <a:pt x="1685" y="5"/>
                      <a:pt x="1701" y="7"/>
                    </a:cubicBezTo>
                    <a:cubicBezTo>
                      <a:pt x="1717" y="9"/>
                      <a:pt x="1739" y="13"/>
                      <a:pt x="1761" y="22"/>
                    </a:cubicBezTo>
                    <a:cubicBezTo>
                      <a:pt x="1783" y="31"/>
                      <a:pt x="1810" y="46"/>
                      <a:pt x="1833" y="61"/>
                    </a:cubicBezTo>
                    <a:cubicBezTo>
                      <a:pt x="1856" y="76"/>
                      <a:pt x="1878" y="98"/>
                      <a:pt x="1899" y="115"/>
                    </a:cubicBezTo>
                    <a:cubicBezTo>
                      <a:pt x="1920" y="132"/>
                      <a:pt x="1940" y="150"/>
                      <a:pt x="1959" y="163"/>
                    </a:cubicBezTo>
                    <a:cubicBezTo>
                      <a:pt x="1978" y="176"/>
                      <a:pt x="1994" y="186"/>
                      <a:pt x="2013" y="196"/>
                    </a:cubicBezTo>
                    <a:cubicBezTo>
                      <a:pt x="2032" y="206"/>
                      <a:pt x="2055" y="216"/>
                      <a:pt x="2073" y="220"/>
                    </a:cubicBezTo>
                    <a:cubicBezTo>
                      <a:pt x="2091" y="224"/>
                      <a:pt x="2105" y="226"/>
                      <a:pt x="2124" y="223"/>
                    </a:cubicBezTo>
                    <a:cubicBezTo>
                      <a:pt x="2143" y="220"/>
                      <a:pt x="2168" y="208"/>
                      <a:pt x="2187" y="199"/>
                    </a:cubicBezTo>
                    <a:cubicBezTo>
                      <a:pt x="2206" y="190"/>
                      <a:pt x="2218" y="184"/>
                      <a:pt x="2238" y="172"/>
                    </a:cubicBezTo>
                    <a:cubicBezTo>
                      <a:pt x="2258" y="160"/>
                      <a:pt x="2286" y="142"/>
                      <a:pt x="2307" y="127"/>
                    </a:cubicBezTo>
                    <a:cubicBezTo>
                      <a:pt x="2328" y="112"/>
                      <a:pt x="2343" y="95"/>
                      <a:pt x="2364" y="79"/>
                    </a:cubicBezTo>
                    <a:cubicBezTo>
                      <a:pt x="2385" y="63"/>
                      <a:pt x="2413" y="42"/>
                      <a:pt x="2433" y="31"/>
                    </a:cubicBezTo>
                    <a:cubicBezTo>
                      <a:pt x="2453" y="20"/>
                      <a:pt x="2473" y="18"/>
                      <a:pt x="2487" y="13"/>
                    </a:cubicBezTo>
                    <a:cubicBezTo>
                      <a:pt x="2501" y="8"/>
                      <a:pt x="2510" y="2"/>
                      <a:pt x="2520" y="1"/>
                    </a:cubicBezTo>
                    <a:cubicBezTo>
                      <a:pt x="2530" y="0"/>
                      <a:pt x="2537" y="4"/>
                      <a:pt x="2550" y="7"/>
                    </a:cubicBezTo>
                    <a:cubicBezTo>
                      <a:pt x="2563" y="10"/>
                      <a:pt x="2583" y="12"/>
                      <a:pt x="2601" y="19"/>
                    </a:cubicBezTo>
                    <a:cubicBezTo>
                      <a:pt x="2619" y="26"/>
                      <a:pt x="2640" y="40"/>
                      <a:pt x="2655" y="49"/>
                    </a:cubicBezTo>
                    <a:cubicBezTo>
                      <a:pt x="2670" y="58"/>
                      <a:pt x="2679" y="66"/>
                      <a:pt x="2691" y="76"/>
                    </a:cubicBezTo>
                    <a:cubicBezTo>
                      <a:pt x="2703" y="86"/>
                      <a:pt x="2718" y="100"/>
                      <a:pt x="2730" y="109"/>
                    </a:cubicBezTo>
                    <a:cubicBezTo>
                      <a:pt x="2742" y="118"/>
                      <a:pt x="2754" y="125"/>
                      <a:pt x="2766" y="133"/>
                    </a:cubicBezTo>
                  </a:path>
                </a:pathLst>
              </a:custGeom>
              <a:noFill/>
              <a:ln w="222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defPPr>
                  <a:defRPr lang="fr-F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1680" y="2676"/>
                <a:ext cx="2773" cy="844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fr-FR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</p:grpSp>
        <p:sp>
          <p:nvSpPr>
            <p:cNvPr id="11" name="Text Box 1082"/>
            <p:cNvSpPr txBox="1">
              <a:spLocks noChangeArrowheads="1"/>
            </p:cNvSpPr>
            <p:nvPr/>
          </p:nvSpPr>
          <p:spPr bwMode="auto">
            <a:xfrm>
              <a:off x="1509" y="3181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fr-FR" sz="1400"/>
                <a:t>0</a:t>
              </a:r>
            </a:p>
          </p:txBody>
        </p:sp>
        <p:sp>
          <p:nvSpPr>
            <p:cNvPr id="12" name="Text Box 1083"/>
            <p:cNvSpPr txBox="1">
              <a:spLocks noChangeArrowheads="1"/>
            </p:cNvSpPr>
            <p:nvPr/>
          </p:nvSpPr>
          <p:spPr bwMode="auto">
            <a:xfrm>
              <a:off x="1509" y="2377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fr-FR" sz="1400"/>
                <a:t>1</a:t>
              </a:r>
            </a:p>
          </p:txBody>
        </p:sp>
        <p:sp>
          <p:nvSpPr>
            <p:cNvPr id="13" name="Text Box 1084"/>
            <p:cNvSpPr txBox="1">
              <a:spLocks noChangeArrowheads="1"/>
            </p:cNvSpPr>
            <p:nvPr/>
          </p:nvSpPr>
          <p:spPr bwMode="auto">
            <a:xfrm>
              <a:off x="2861" y="2746"/>
              <a:ext cx="99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fr-FR" sz="1600">
                  <a:solidFill>
                    <a:schemeClr val="bg1"/>
                  </a:solidFill>
                </a:rPr>
                <a:t>L</a:t>
              </a:r>
              <a:r>
                <a:rPr lang="fr-FR" sz="1600" baseline="-25000">
                  <a:solidFill>
                    <a:schemeClr val="bg1"/>
                  </a:solidFill>
                </a:rPr>
                <a:t>osc</a:t>
              </a:r>
              <a:r>
                <a:rPr lang="fr-FR" sz="1600">
                  <a:solidFill>
                    <a:schemeClr val="bg1"/>
                  </a:solidFill>
                </a:rPr>
                <a:t> = 2,5 E/</a:t>
              </a:r>
              <a:r>
                <a:rPr lang="fr-FR" sz="1600">
                  <a:solidFill>
                    <a:schemeClr val="bg1"/>
                  </a:solidFill>
                  <a:latin typeface="Symbol" pitchFamily="18" charset="2"/>
                </a:rPr>
                <a:t>D</a:t>
              </a:r>
              <a:r>
                <a:rPr lang="fr-FR" sz="1600">
                  <a:solidFill>
                    <a:schemeClr val="bg1"/>
                  </a:solidFill>
                </a:rPr>
                <a:t>m</a:t>
              </a:r>
              <a:r>
                <a:rPr lang="fr-FR" sz="1600" baseline="30000">
                  <a:solidFill>
                    <a:schemeClr val="bg1"/>
                  </a:solidFill>
                </a:rPr>
                <a:t>2</a:t>
              </a:r>
              <a:endParaRPr lang="fr-FR" sz="1600">
                <a:solidFill>
                  <a:schemeClr val="bg1"/>
                </a:solidFill>
              </a:endParaRPr>
            </a:p>
          </p:txBody>
        </p:sp>
        <p:sp>
          <p:nvSpPr>
            <p:cNvPr id="14" name="Text Box 1085"/>
            <p:cNvSpPr txBox="1">
              <a:spLocks noChangeArrowheads="1"/>
            </p:cNvSpPr>
            <p:nvPr/>
          </p:nvSpPr>
          <p:spPr bwMode="auto">
            <a:xfrm>
              <a:off x="3743" y="2467"/>
              <a:ext cx="44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fr-FR" sz="1600">
                  <a:solidFill>
                    <a:schemeClr val="bg1"/>
                  </a:solidFill>
                </a:rPr>
                <a:t>sin</a:t>
              </a:r>
              <a:r>
                <a:rPr lang="fr-FR" sz="1600" baseline="30000">
                  <a:solidFill>
                    <a:schemeClr val="bg1"/>
                  </a:solidFill>
                </a:rPr>
                <a:t>2</a:t>
              </a:r>
              <a:r>
                <a:rPr lang="fr-FR" sz="1600">
                  <a:solidFill>
                    <a:schemeClr val="bg1"/>
                  </a:solidFill>
                </a:rPr>
                <a:t>2</a:t>
              </a:r>
              <a:r>
                <a:rPr lang="fr-FR" sz="1600">
                  <a:solidFill>
                    <a:schemeClr val="bg1"/>
                  </a:solidFill>
                  <a:latin typeface="Symbol" pitchFamily="18" charset="2"/>
                </a:rPr>
                <a:t>q</a:t>
              </a:r>
              <a:endParaRPr lang="fr-FR" sz="1600">
                <a:solidFill>
                  <a:schemeClr val="bg1"/>
                </a:solidFill>
              </a:endParaRPr>
            </a:p>
          </p:txBody>
        </p:sp>
        <p:sp>
          <p:nvSpPr>
            <p:cNvPr id="15" name="Text Box 1086"/>
            <p:cNvSpPr txBox="1">
              <a:spLocks noChangeArrowheads="1"/>
            </p:cNvSpPr>
            <p:nvPr/>
          </p:nvSpPr>
          <p:spPr bwMode="auto">
            <a:xfrm>
              <a:off x="2494" y="3335"/>
              <a:ext cx="99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fr-FR" sz="1400"/>
                <a:t>distance = c.temps</a:t>
              </a:r>
            </a:p>
          </p:txBody>
        </p:sp>
        <p:sp>
          <p:nvSpPr>
            <p:cNvPr id="16" name="Line 1087"/>
            <p:cNvSpPr>
              <a:spLocks noChangeShapeType="1"/>
            </p:cNvSpPr>
            <p:nvPr/>
          </p:nvSpPr>
          <p:spPr bwMode="auto">
            <a:xfrm>
              <a:off x="4455" y="3315"/>
              <a:ext cx="17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Line 1088"/>
            <p:cNvSpPr>
              <a:spLocks noChangeShapeType="1"/>
            </p:cNvSpPr>
            <p:nvPr/>
          </p:nvSpPr>
          <p:spPr bwMode="auto">
            <a:xfrm>
              <a:off x="2919" y="2739"/>
              <a:ext cx="8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8" name="Line 1089"/>
            <p:cNvSpPr>
              <a:spLocks noChangeShapeType="1"/>
            </p:cNvSpPr>
            <p:nvPr/>
          </p:nvSpPr>
          <p:spPr bwMode="auto">
            <a:xfrm>
              <a:off x="4200" y="2484"/>
              <a:ext cx="0" cy="2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fr-F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910300" y="1059543"/>
            <a:ext cx="2070118" cy="1725507"/>
            <a:chOff x="910300" y="1059543"/>
            <a:chExt cx="2070118" cy="1725507"/>
          </a:xfrm>
        </p:grpSpPr>
        <p:sp>
          <p:nvSpPr>
            <p:cNvPr id="23" name="Ellipse 22"/>
            <p:cNvSpPr/>
            <p:nvPr/>
          </p:nvSpPr>
          <p:spPr bwMode="auto">
            <a:xfrm>
              <a:off x="1799771" y="1059543"/>
              <a:ext cx="508000" cy="551543"/>
            </a:xfrm>
            <a:prstGeom prst="ellipse">
              <a:avLst/>
            </a:prstGeom>
            <a:noFill/>
            <a:ln w="317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2581275" y="1076779"/>
              <a:ext cx="399143" cy="551543"/>
            </a:xfrm>
            <a:prstGeom prst="ellipse">
              <a:avLst/>
            </a:prstGeom>
            <a:noFill/>
            <a:ln w="317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" name="Connecteur droit avec flèche 25"/>
            <p:cNvCxnSpPr>
              <a:endCxn id="23" idx="4"/>
            </p:cNvCxnSpPr>
            <p:nvPr/>
          </p:nvCxnSpPr>
          <p:spPr bwMode="auto">
            <a:xfrm flipV="1">
              <a:off x="1457324" y="1611086"/>
              <a:ext cx="596447" cy="589190"/>
            </a:xfrm>
            <a:prstGeom prst="straightConnector1">
              <a:avLst/>
            </a:prstGeom>
            <a:solidFill>
              <a:srgbClr val="7FFF00"/>
            </a:solidFill>
            <a:ln w="317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Connecteur droit avec flèche 26"/>
            <p:cNvCxnSpPr>
              <a:stCxn id="30" idx="0"/>
              <a:endCxn id="24" idx="3"/>
            </p:cNvCxnSpPr>
            <p:nvPr/>
          </p:nvCxnSpPr>
          <p:spPr bwMode="auto">
            <a:xfrm rot="5400000" flipH="1" flipV="1">
              <a:off x="1767730" y="1328277"/>
              <a:ext cx="652725" cy="1091272"/>
            </a:xfrm>
            <a:prstGeom prst="straightConnector1">
              <a:avLst/>
            </a:prstGeom>
            <a:solidFill>
              <a:srgbClr val="7FFF00"/>
            </a:solidFill>
            <a:ln w="317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ZoneTexte 29"/>
            <p:cNvSpPr txBox="1"/>
            <p:nvPr/>
          </p:nvSpPr>
          <p:spPr>
            <a:xfrm>
              <a:off x="910300" y="2200275"/>
              <a:ext cx="1276311" cy="584775"/>
            </a:xfrm>
            <a:prstGeom prst="rect">
              <a:avLst/>
            </a:prstGeom>
            <a:noFill/>
            <a:ln w="19050">
              <a:solidFill>
                <a:srgbClr val="FF0066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err="1" smtClean="0">
                  <a:latin typeface="Constantia" pitchFamily="18" charset="0"/>
                </a:rPr>
                <a:t>Détection</a:t>
              </a:r>
              <a:r>
                <a:rPr lang="en-US" sz="1600" dirty="0" smtClean="0">
                  <a:latin typeface="Constantia" pitchFamily="18" charset="0"/>
                </a:rPr>
                <a:t> </a:t>
              </a:r>
            </a:p>
            <a:p>
              <a:pPr algn="ctr"/>
              <a:r>
                <a:rPr lang="en-US" sz="1600" dirty="0" err="1" smtClean="0">
                  <a:latin typeface="Constantia" pitchFamily="18" charset="0"/>
                </a:rPr>
                <a:t>simultanée</a:t>
              </a:r>
              <a:endParaRPr lang="fr-FR" sz="1600" dirty="0"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572861" y="444954"/>
            <a:ext cx="886142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66FF"/>
                </a:solidFill>
                <a:latin typeface="Comic Sans MS" pitchFamily="66" charset="0"/>
              </a:rPr>
              <a:t>Naissance </a:t>
            </a:r>
            <a:r>
              <a:rPr lang="en-US" sz="2400" dirty="0">
                <a:solidFill>
                  <a:srgbClr val="0066FF"/>
                </a:solidFill>
                <a:latin typeface="Comic Sans MS" pitchFamily="66" charset="0"/>
              </a:rPr>
              <a:t>de </a:t>
            </a:r>
            <a:r>
              <a:rPr lang="en-US" sz="2400" dirty="0" err="1" smtClean="0">
                <a:solidFill>
                  <a:srgbClr val="0066FF"/>
                </a:solidFill>
                <a:latin typeface="Comic Sans MS" pitchFamily="66" charset="0"/>
              </a:rPr>
              <a:t>l’astroparticule</a:t>
            </a:r>
            <a:r>
              <a:rPr lang="en-US" sz="2400" dirty="0" smtClean="0">
                <a:solidFill>
                  <a:srgbClr val="0066FF"/>
                </a:solidFill>
                <a:latin typeface="Comic Sans MS" pitchFamily="66" charset="0"/>
              </a:rPr>
              <a:t> (2)</a:t>
            </a:r>
          </a:p>
          <a:p>
            <a:endParaRPr lang="en-US" sz="2400" dirty="0">
              <a:solidFill>
                <a:srgbClr val="0066FF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Comic Sans MS" pitchFamily="66" charset="0"/>
              </a:rPr>
              <a:t>Autres</a:t>
            </a:r>
            <a:r>
              <a:rPr lang="en-US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Comic Sans MS" pitchFamily="66" charset="0"/>
              </a:rPr>
              <a:t>caractéristiques</a:t>
            </a:r>
            <a:r>
              <a:rPr lang="en-US" dirty="0" smtClean="0">
                <a:solidFill>
                  <a:srgbClr val="FF0066"/>
                </a:solidFill>
                <a:latin typeface="Comic Sans MS" pitchFamily="66" charset="0"/>
              </a:rPr>
              <a:t> (y </a:t>
            </a:r>
            <a:r>
              <a:rPr lang="en-US" dirty="0" err="1" smtClean="0">
                <a:solidFill>
                  <a:srgbClr val="FF0066"/>
                </a:solidFill>
                <a:latin typeface="Comic Sans MS" pitchFamily="66" charset="0"/>
              </a:rPr>
              <a:t>compris</a:t>
            </a:r>
            <a:r>
              <a:rPr lang="en-US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FF0066"/>
                </a:solidFill>
                <a:latin typeface="Comic Sans MS" pitchFamily="66" charset="0"/>
              </a:rPr>
              <a:t>sociologiques</a:t>
            </a:r>
            <a:r>
              <a:rPr lang="en-US" dirty="0" smtClean="0">
                <a:solidFill>
                  <a:srgbClr val="FF0066"/>
                </a:solidFill>
                <a:latin typeface="Comic Sans MS" pitchFamily="66" charset="0"/>
              </a:rPr>
              <a:t>) :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"/>
            </a:pPr>
            <a:r>
              <a:rPr lang="en-US" dirty="0" smtClean="0">
                <a:latin typeface="Comic Sans MS" pitchFamily="66" charset="0"/>
              </a:rPr>
              <a:t> Physique hors </a:t>
            </a:r>
            <a:r>
              <a:rPr lang="en-US" dirty="0" err="1" smtClean="0">
                <a:latin typeface="Comic Sans MS" pitchFamily="66" charset="0"/>
              </a:rPr>
              <a:t>accélérateurs</a:t>
            </a: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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"/>
            </a:pPr>
            <a:r>
              <a:rPr lang="en-US" dirty="0" smtClean="0">
                <a:latin typeface="Comic Sans MS" pitchFamily="66" charset="0"/>
              </a:rPr>
              <a:t> Petites collaborations (… </a:t>
            </a:r>
            <a:r>
              <a:rPr lang="en-US" dirty="0" err="1" smtClean="0">
                <a:latin typeface="Comic Sans MS" pitchFamily="66" charset="0"/>
              </a:rPr>
              <a:t>voir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aujourd’hui</a:t>
            </a:r>
            <a:r>
              <a:rPr lang="en-US" dirty="0" smtClean="0">
                <a:latin typeface="Comic Sans MS" pitchFamily="66" charset="0"/>
              </a:rPr>
              <a:t> Auger, HESS, ANTARES…)</a:t>
            </a:r>
          </a:p>
          <a:p>
            <a:pPr>
              <a:buFont typeface="Wingdings" pitchFamily="2" charset="2"/>
              <a:buChar char="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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Problématiques</a:t>
            </a:r>
            <a:r>
              <a:rPr lang="en-US" dirty="0" smtClean="0">
                <a:latin typeface="Comic Sans MS" pitchFamily="66" charset="0"/>
              </a:rPr>
              <a:t> communes avec </a:t>
            </a:r>
            <a:r>
              <a:rPr lang="en-US" dirty="0" err="1" smtClean="0">
                <a:latin typeface="Comic Sans MS" pitchFamily="66" charset="0"/>
              </a:rPr>
              <a:t>astrophysiciens</a:t>
            </a:r>
            <a:r>
              <a:rPr lang="en-US" dirty="0" smtClean="0">
                <a:latin typeface="Comic Sans MS" pitchFamily="66" charset="0"/>
              </a:rPr>
              <a:t> (neutrinos </a:t>
            </a:r>
            <a:r>
              <a:rPr lang="en-US" dirty="0" err="1" smtClean="0">
                <a:latin typeface="Comic Sans MS" pitchFamily="66" charset="0"/>
              </a:rPr>
              <a:t>solaires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matière</a:t>
            </a:r>
            <a:r>
              <a:rPr lang="en-US" dirty="0" smtClean="0">
                <a:latin typeface="Comic Sans MS" pitchFamily="66" charset="0"/>
              </a:rPr>
              <a:t> noire, </a:t>
            </a:r>
            <a:r>
              <a:rPr lang="en-US" dirty="0" err="1" smtClean="0">
                <a:latin typeface="Comic Sans MS" pitchFamily="66" charset="0"/>
              </a:rPr>
              <a:t>rayons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cosmiques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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"/>
            </a:pPr>
            <a:r>
              <a:rPr lang="en-US" dirty="0" smtClean="0">
                <a:latin typeface="Comic Sans MS" pitchFamily="66" charset="0"/>
              </a:rPr>
              <a:t> Techniques de physique des </a:t>
            </a:r>
            <a:r>
              <a:rPr lang="en-US" dirty="0" err="1" smtClean="0">
                <a:latin typeface="Comic Sans MS" pitchFamily="66" charset="0"/>
              </a:rPr>
              <a:t>particules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détecteurs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traitement</a:t>
            </a:r>
            <a:r>
              <a:rPr lang="en-US" dirty="0" smtClean="0">
                <a:latin typeface="Comic Sans MS" pitchFamily="66" charset="0"/>
              </a:rPr>
              <a:t> des </a:t>
            </a:r>
            <a:r>
              <a:rPr lang="en-US" dirty="0" err="1" smtClean="0">
                <a:latin typeface="Comic Sans MS" pitchFamily="66" charset="0"/>
              </a:rPr>
              <a:t>données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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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Interdisciplinaire</a:t>
            </a:r>
            <a:r>
              <a:rPr lang="en-US" dirty="0" smtClean="0">
                <a:latin typeface="Comic Sans MS" pitchFamily="66" charset="0"/>
              </a:rPr>
              <a:t> (physique </a:t>
            </a:r>
            <a:r>
              <a:rPr lang="en-US" dirty="0" err="1" smtClean="0">
                <a:latin typeface="Comic Sans MS" pitchFamily="66" charset="0"/>
              </a:rPr>
              <a:t>nucléaire</a:t>
            </a:r>
            <a:r>
              <a:rPr lang="en-US" dirty="0" smtClean="0">
                <a:latin typeface="Comic Sans MS" pitchFamily="66" charset="0"/>
              </a:rPr>
              <a:t>, physique du </a:t>
            </a:r>
            <a:r>
              <a:rPr lang="en-US" dirty="0" err="1" smtClean="0">
                <a:latin typeface="Comic Sans MS" pitchFamily="66" charset="0"/>
              </a:rPr>
              <a:t>solide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chimie</a:t>
            </a:r>
            <a:r>
              <a:rPr lang="en-US" dirty="0" smtClean="0">
                <a:latin typeface="Comic Sans MS" pitchFamily="66" charset="0"/>
              </a:rPr>
              <a:t>, physique de </a:t>
            </a:r>
            <a:r>
              <a:rPr lang="en-US" dirty="0" err="1" smtClean="0">
                <a:latin typeface="Comic Sans MS" pitchFamily="66" charset="0"/>
              </a:rPr>
              <a:t>l’atmosphère</a:t>
            </a:r>
            <a:r>
              <a:rPr lang="en-US" dirty="0" smtClean="0">
                <a:latin typeface="Comic Sans MS" pitchFamily="66" charset="0"/>
              </a:rPr>
              <a:t>,…)</a:t>
            </a:r>
          </a:p>
          <a:p>
            <a:pPr>
              <a:buFont typeface="Wingdings" pitchFamily="2" charset="2"/>
              <a:buChar char="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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Evénements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rares</a:t>
            </a:r>
            <a:r>
              <a:rPr lang="en-US" dirty="0" smtClean="0">
                <a:latin typeface="Comic Sans MS" pitchFamily="66" charset="0"/>
              </a:rPr>
              <a:t> et construction de </a:t>
            </a:r>
            <a:r>
              <a:rPr lang="en-US" dirty="0" err="1" smtClean="0">
                <a:latin typeface="Comic Sans MS" pitchFamily="66" charset="0"/>
              </a:rPr>
              <a:t>laboratoires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souterrains</a:t>
            </a:r>
            <a:r>
              <a:rPr lang="en-US" dirty="0" smtClean="0">
                <a:latin typeface="Comic Sans MS" pitchFamily="66" charset="0"/>
              </a:rPr>
              <a:t> pour </a:t>
            </a:r>
            <a:r>
              <a:rPr lang="en-US" dirty="0" err="1" smtClean="0">
                <a:latin typeface="Comic Sans MS" pitchFamily="66" charset="0"/>
              </a:rPr>
              <a:t>réduire</a:t>
            </a:r>
            <a:r>
              <a:rPr lang="en-US" dirty="0" smtClean="0">
                <a:latin typeface="Comic Sans MS" pitchFamily="66" charset="0"/>
              </a:rPr>
              <a:t> le bruit de fond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9887" y="0"/>
            <a:ext cx="1386114" cy="168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err="1" smtClean="0">
                <a:latin typeface="Rockwell" pitchFamily="18" charset="0"/>
              </a:rPr>
              <a:t>Bugey</a:t>
            </a:r>
            <a:r>
              <a:rPr lang="en-US" dirty="0" smtClean="0">
                <a:latin typeface="Rockwell" pitchFamily="18" charset="0"/>
              </a:rPr>
              <a:t>, </a:t>
            </a:r>
            <a:r>
              <a:rPr lang="en-US" dirty="0" err="1" smtClean="0">
                <a:latin typeface="Rockwell" pitchFamily="18" charset="0"/>
              </a:rPr>
              <a:t>Chooz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23771" y="55361"/>
            <a:ext cx="6212115" cy="554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Recherche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d’oscillation</a:t>
            </a:r>
            <a:r>
              <a:rPr lang="en-US" dirty="0" smtClean="0">
                <a:latin typeface="Constantia" pitchFamily="18" charset="0"/>
              </a:rPr>
              <a:t> neutrinos </a:t>
            </a:r>
            <a:r>
              <a:rPr lang="en-US" dirty="0" err="1" smtClean="0">
                <a:latin typeface="Constantia" pitchFamily="18" charset="0"/>
              </a:rPr>
              <a:t>auprès</a:t>
            </a:r>
            <a:r>
              <a:rPr lang="en-US" dirty="0" smtClean="0">
                <a:latin typeface="Constantia" pitchFamily="18" charset="0"/>
              </a:rPr>
              <a:t> des </a:t>
            </a:r>
            <a:r>
              <a:rPr lang="en-US" dirty="0" err="1" smtClean="0">
                <a:latin typeface="Constantia" pitchFamily="18" charset="0"/>
              </a:rPr>
              <a:t>réacteurs</a:t>
            </a:r>
            <a:r>
              <a:rPr lang="en-US" dirty="0" smtClean="0">
                <a:latin typeface="Constantia" pitchFamily="18" charset="0"/>
              </a:rPr>
              <a:t> : </a:t>
            </a:r>
            <a:r>
              <a:rPr lang="en-US" dirty="0" err="1" smtClean="0">
                <a:latin typeface="Constantia" pitchFamily="18" charset="0"/>
              </a:rPr>
              <a:t>vers</a:t>
            </a:r>
            <a:r>
              <a:rPr lang="en-US" dirty="0" smtClean="0">
                <a:latin typeface="Constantia" pitchFamily="18" charset="0"/>
              </a:rPr>
              <a:t> la </a:t>
            </a:r>
            <a:r>
              <a:rPr lang="en-US" dirty="0" err="1" smtClean="0">
                <a:latin typeface="Constantia" pitchFamily="18" charset="0"/>
              </a:rPr>
              <a:t>mesure</a:t>
            </a:r>
            <a:r>
              <a:rPr lang="en-US" dirty="0" smtClean="0">
                <a:latin typeface="Constantia" pitchFamily="18" charset="0"/>
              </a:rPr>
              <a:t> de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>
                <a:latin typeface="Constantia" pitchFamily="18" charset="0"/>
              </a:rPr>
              <a:t>13</a:t>
            </a:r>
            <a:r>
              <a:rPr lang="en-US" dirty="0" smtClean="0">
                <a:latin typeface="Constantia" pitchFamily="18" charset="0"/>
              </a:rPr>
              <a:t>.</a:t>
            </a: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Bugey</a:t>
            </a:r>
            <a:r>
              <a:rPr lang="en-US" dirty="0" smtClean="0">
                <a:latin typeface="Constantia" pitchFamily="18" charset="0"/>
              </a:rPr>
              <a:t> 1 (1984) – 13 m, 18 m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Grenoble / Annecy (H. de Kerret)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J.F. </a:t>
            </a:r>
            <a:r>
              <a:rPr lang="en-US" dirty="0" err="1" smtClean="0">
                <a:latin typeface="Constantia" pitchFamily="18" charset="0"/>
              </a:rPr>
              <a:t>Cavaignac</a:t>
            </a:r>
            <a:r>
              <a:rPr lang="en-US" dirty="0" smtClean="0">
                <a:latin typeface="Constantia" pitchFamily="18" charset="0"/>
              </a:rPr>
              <a:t> et al., Phys. </a:t>
            </a:r>
            <a:r>
              <a:rPr lang="en-US" dirty="0" err="1" smtClean="0">
                <a:latin typeface="Constantia" pitchFamily="18" charset="0"/>
              </a:rPr>
              <a:t>Lett</a:t>
            </a:r>
            <a:r>
              <a:rPr lang="en-US" dirty="0" smtClean="0">
                <a:latin typeface="Constantia" pitchFamily="18" charset="0"/>
              </a:rPr>
              <a:t>. B148 (1984) 387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Evidence pour  </a:t>
            </a:r>
            <a:r>
              <a:rPr lang="en-US" dirty="0" err="1" smtClean="0">
                <a:latin typeface="Constantia" pitchFamily="18" charset="0"/>
              </a:rPr>
              <a:t>une</a:t>
            </a:r>
            <a:r>
              <a:rPr lang="en-US" dirty="0" smtClean="0">
                <a:latin typeface="Constantia" pitchFamily="18" charset="0"/>
              </a:rPr>
              <a:t> oscillation. 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Nouvelle </a:t>
            </a:r>
            <a:r>
              <a:rPr lang="en-US" dirty="0" err="1" smtClean="0">
                <a:latin typeface="Constantia" pitchFamily="18" charset="0"/>
              </a:rPr>
              <a:t>mesure</a:t>
            </a:r>
            <a:r>
              <a:rPr lang="en-US" dirty="0" smtClean="0">
                <a:latin typeface="Constantia" pitchFamily="18" charset="0"/>
              </a:rPr>
              <a:t>  (avec LPC </a:t>
            </a:r>
            <a:r>
              <a:rPr lang="en-US" dirty="0" err="1" smtClean="0">
                <a:latin typeface="Constantia" pitchFamily="18" charset="0"/>
              </a:rPr>
              <a:t>Collège</a:t>
            </a:r>
            <a:r>
              <a:rPr lang="en-US" dirty="0" smtClean="0">
                <a:latin typeface="Constantia" pitchFamily="18" charset="0"/>
              </a:rPr>
              <a:t>) et </a:t>
            </a:r>
            <a:r>
              <a:rPr lang="en-US" dirty="0" err="1" smtClean="0">
                <a:latin typeface="Constantia" pitchFamily="18" charset="0"/>
              </a:rPr>
              <a:t>réanalyse</a:t>
            </a:r>
            <a:r>
              <a:rPr lang="en-US" dirty="0" smtClean="0">
                <a:latin typeface="Constantia" pitchFamily="18" charset="0"/>
              </a:rPr>
              <a:t> avec </a:t>
            </a:r>
            <a:r>
              <a:rPr lang="en-US" dirty="0" err="1" smtClean="0">
                <a:latin typeface="Constantia" pitchFamily="18" charset="0"/>
              </a:rPr>
              <a:t>meilleure</a:t>
            </a:r>
            <a:r>
              <a:rPr lang="en-US" dirty="0" smtClean="0">
                <a:latin typeface="Constantia" pitchFamily="18" charset="0"/>
              </a:rPr>
              <a:t> estimation du </a:t>
            </a:r>
            <a:r>
              <a:rPr lang="en-US" dirty="0" err="1" smtClean="0">
                <a:latin typeface="Constantia" pitchFamily="18" charset="0"/>
              </a:rPr>
              <a:t>bdf</a:t>
            </a:r>
            <a:r>
              <a:rPr lang="en-US" dirty="0" smtClean="0">
                <a:latin typeface="Constantia" pitchFamily="18" charset="0"/>
              </a:rPr>
              <a:t> des neutrons (M. </a:t>
            </a:r>
            <a:r>
              <a:rPr lang="en-US" dirty="0" err="1" smtClean="0">
                <a:latin typeface="Constantia" pitchFamily="18" charset="0"/>
              </a:rPr>
              <a:t>Obolensky</a:t>
            </a:r>
            <a:r>
              <a:rPr lang="en-US" dirty="0" smtClean="0">
                <a:latin typeface="Constantia" pitchFamily="18" charset="0"/>
              </a:rPr>
              <a:t>) : le signal a </a:t>
            </a:r>
            <a:r>
              <a:rPr lang="en-US" dirty="0" err="1" smtClean="0">
                <a:latin typeface="Constantia" pitchFamily="18" charset="0"/>
              </a:rPr>
              <a:t>disparu</a:t>
            </a: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Bugey</a:t>
            </a:r>
            <a:r>
              <a:rPr lang="en-US" dirty="0" smtClean="0">
                <a:latin typeface="Constantia" pitchFamily="18" charset="0"/>
              </a:rPr>
              <a:t> 2 (1994) – 15 m, 40 m, 95 m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Grenoble / Annecy / Marseille / LPC </a:t>
            </a:r>
            <a:r>
              <a:rPr lang="en-US" dirty="0" err="1" smtClean="0">
                <a:latin typeface="Constantia" pitchFamily="18" charset="0"/>
              </a:rPr>
              <a:t>Collège</a:t>
            </a:r>
            <a:r>
              <a:rPr lang="en-US" dirty="0" smtClean="0">
                <a:latin typeface="Constantia" pitchFamily="18" charset="0"/>
              </a:rPr>
              <a:t> / </a:t>
            </a:r>
            <a:r>
              <a:rPr lang="en-US" dirty="0" err="1" smtClean="0">
                <a:latin typeface="Constantia" pitchFamily="18" charset="0"/>
              </a:rPr>
              <a:t>Saclay</a:t>
            </a: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B. </a:t>
            </a:r>
            <a:r>
              <a:rPr lang="en-US" dirty="0" err="1" smtClean="0">
                <a:latin typeface="Constantia" pitchFamily="18" charset="0"/>
              </a:rPr>
              <a:t>Achkar</a:t>
            </a:r>
            <a:r>
              <a:rPr lang="en-US" dirty="0" smtClean="0">
                <a:latin typeface="Constantia" pitchFamily="18" charset="0"/>
              </a:rPr>
              <a:t> et al., </a:t>
            </a:r>
            <a:r>
              <a:rPr lang="en-US" dirty="0" err="1" smtClean="0">
                <a:latin typeface="Constantia" pitchFamily="18" charset="0"/>
              </a:rPr>
              <a:t>Nucl</a:t>
            </a:r>
            <a:r>
              <a:rPr lang="en-US" dirty="0" smtClean="0">
                <a:latin typeface="Constantia" pitchFamily="18" charset="0"/>
              </a:rPr>
              <a:t>. Phys. B434 (1995) 503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Pas de signal </a:t>
            </a:r>
            <a:r>
              <a:rPr lang="en-US" dirty="0" err="1" smtClean="0">
                <a:latin typeface="Constantia" pitchFamily="18" charset="0"/>
              </a:rPr>
              <a:t>d’oscillation</a:t>
            </a: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</p:txBody>
      </p:sp>
      <p:pic>
        <p:nvPicPr>
          <p:cNvPr id="8" name="Image 7" descr="chooz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954" y="1092427"/>
            <a:ext cx="2876550" cy="638175"/>
          </a:xfrm>
          <a:prstGeom prst="rect">
            <a:avLst/>
          </a:prstGeom>
        </p:spPr>
      </p:pic>
      <p:grpSp>
        <p:nvGrpSpPr>
          <p:cNvPr id="3" name="Groupe 10"/>
          <p:cNvGrpSpPr/>
          <p:nvPr/>
        </p:nvGrpSpPr>
        <p:grpSpPr>
          <a:xfrm>
            <a:off x="297556" y="3299305"/>
            <a:ext cx="8802901" cy="1996700"/>
            <a:chOff x="297556" y="3299305"/>
            <a:chExt cx="8802901" cy="1996700"/>
          </a:xfrm>
        </p:grpSpPr>
        <p:sp>
          <p:nvSpPr>
            <p:cNvPr id="9" name="ZoneTexte 8"/>
            <p:cNvSpPr txBox="1"/>
            <p:nvPr/>
          </p:nvSpPr>
          <p:spPr>
            <a:xfrm>
              <a:off x="297556" y="3299305"/>
              <a:ext cx="2808501" cy="19967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1400" dirty="0" smtClean="0">
                  <a:latin typeface="Constantia" pitchFamily="18" charset="0"/>
                </a:rPr>
                <a:t>H. De Kerret, M. </a:t>
              </a:r>
              <a:r>
                <a:rPr lang="en-US" sz="1400" dirty="0" err="1" smtClean="0">
                  <a:latin typeface="Constantia" pitchFamily="18" charset="0"/>
                </a:rPr>
                <a:t>Obolensky</a:t>
              </a:r>
              <a:r>
                <a:rPr lang="en-US" sz="1400" dirty="0" smtClean="0">
                  <a:latin typeface="Constantia" pitchFamily="18" charset="0"/>
                </a:rPr>
                <a:t>, D. </a:t>
              </a:r>
              <a:r>
                <a:rPr lang="en-US" sz="1400" dirty="0" err="1" smtClean="0">
                  <a:latin typeface="Constantia" pitchFamily="18" charset="0"/>
                </a:rPr>
                <a:t>Kryn</a:t>
              </a:r>
              <a:endParaRPr lang="en-US" sz="1400" dirty="0" smtClean="0">
                <a:latin typeface="Constantia" pitchFamily="18" charset="0"/>
              </a:endParaRPr>
            </a:p>
            <a:p>
              <a:pPr>
                <a:lnSpc>
                  <a:spcPts val="2500"/>
                </a:lnSpc>
              </a:pPr>
              <a:endParaRPr lang="en-US" sz="1400" dirty="0" smtClean="0">
                <a:latin typeface="Constantia" pitchFamily="18" charset="0"/>
              </a:endParaRPr>
            </a:p>
            <a:p>
              <a:pPr>
                <a:lnSpc>
                  <a:spcPts val="2500"/>
                </a:lnSpc>
              </a:pPr>
              <a:r>
                <a:rPr lang="en-US" sz="1400" dirty="0" smtClean="0">
                  <a:latin typeface="Constantia" pitchFamily="18" charset="0"/>
                </a:rPr>
                <a:t>J. </a:t>
              </a:r>
              <a:r>
                <a:rPr lang="en-US" sz="1400" dirty="0" err="1" smtClean="0">
                  <a:latin typeface="Constantia" pitchFamily="18" charset="0"/>
                </a:rPr>
                <a:t>Bouchez</a:t>
              </a:r>
              <a:r>
                <a:rPr lang="en-US" sz="1400" dirty="0" smtClean="0">
                  <a:latin typeface="Constantia" pitchFamily="18" charset="0"/>
                </a:rPr>
                <a:t>, R. </a:t>
              </a:r>
              <a:r>
                <a:rPr lang="en-US" sz="1400" dirty="0" err="1" smtClean="0">
                  <a:latin typeface="Constantia" pitchFamily="18" charset="0"/>
                </a:rPr>
                <a:t>Aleksan</a:t>
              </a:r>
              <a:r>
                <a:rPr lang="en-US" sz="1400" dirty="0" smtClean="0">
                  <a:latin typeface="Constantia" pitchFamily="18" charset="0"/>
                </a:rPr>
                <a:t>, F. Pierre, E. </a:t>
              </a:r>
              <a:r>
                <a:rPr lang="en-US" sz="1400" dirty="0" err="1" smtClean="0">
                  <a:latin typeface="Constantia" pitchFamily="18" charset="0"/>
                </a:rPr>
                <a:t>Lesquoy</a:t>
              </a:r>
              <a:r>
                <a:rPr lang="en-US" sz="1400" dirty="0" smtClean="0">
                  <a:latin typeface="Constantia" pitchFamily="18" charset="0"/>
                </a:rPr>
                <a:t>, J. Mallet</a:t>
              </a:r>
            </a:p>
            <a:p>
              <a:pPr>
                <a:lnSpc>
                  <a:spcPts val="2500"/>
                </a:lnSpc>
              </a:pPr>
              <a:endParaRPr lang="en-US" dirty="0" smtClean="0">
                <a:latin typeface="Constantia" pitchFamily="18" charset="0"/>
              </a:endParaRPr>
            </a:p>
          </p:txBody>
        </p:sp>
        <p:sp>
          <p:nvSpPr>
            <p:cNvPr id="10" name="Rectangle à coins arrondis 9"/>
            <p:cNvSpPr/>
            <p:nvPr/>
          </p:nvSpPr>
          <p:spPr bwMode="auto">
            <a:xfrm>
              <a:off x="6807200" y="3918857"/>
              <a:ext cx="2293257" cy="333829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err="1" smtClean="0">
                <a:latin typeface="Rockwell" pitchFamily="18" charset="0"/>
              </a:rPr>
              <a:t>Bugey</a:t>
            </a:r>
            <a:r>
              <a:rPr lang="en-US" dirty="0" smtClean="0">
                <a:latin typeface="Rockwell" pitchFamily="18" charset="0"/>
              </a:rPr>
              <a:t>, </a:t>
            </a:r>
            <a:r>
              <a:rPr lang="en-US" dirty="0" err="1" smtClean="0">
                <a:latin typeface="Rockwell" pitchFamily="18" charset="0"/>
              </a:rPr>
              <a:t>Chooz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23771" y="55361"/>
            <a:ext cx="6212115" cy="682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Recherche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d’oscillation</a:t>
            </a:r>
            <a:r>
              <a:rPr lang="en-US" dirty="0" smtClean="0">
                <a:latin typeface="Constantia" pitchFamily="18" charset="0"/>
              </a:rPr>
              <a:t> neutrinos </a:t>
            </a:r>
            <a:r>
              <a:rPr lang="en-US" dirty="0" err="1" smtClean="0">
                <a:latin typeface="Constantia" pitchFamily="18" charset="0"/>
              </a:rPr>
              <a:t>auprès</a:t>
            </a:r>
            <a:r>
              <a:rPr lang="en-US" dirty="0" smtClean="0">
                <a:latin typeface="Constantia" pitchFamily="18" charset="0"/>
              </a:rPr>
              <a:t> des </a:t>
            </a:r>
            <a:r>
              <a:rPr lang="en-US" dirty="0" err="1" smtClean="0">
                <a:latin typeface="Constantia" pitchFamily="18" charset="0"/>
              </a:rPr>
              <a:t>réacteurs</a:t>
            </a:r>
            <a:r>
              <a:rPr lang="en-US" dirty="0" smtClean="0">
                <a:latin typeface="Constantia" pitchFamily="18" charset="0"/>
              </a:rPr>
              <a:t> : </a:t>
            </a:r>
            <a:r>
              <a:rPr lang="en-US" dirty="0" err="1" smtClean="0">
                <a:latin typeface="Constantia" pitchFamily="18" charset="0"/>
              </a:rPr>
              <a:t>vers</a:t>
            </a:r>
            <a:r>
              <a:rPr lang="en-US" dirty="0" smtClean="0">
                <a:latin typeface="Constantia" pitchFamily="18" charset="0"/>
              </a:rPr>
              <a:t> la </a:t>
            </a:r>
            <a:r>
              <a:rPr lang="en-US" dirty="0" err="1" smtClean="0">
                <a:latin typeface="Constantia" pitchFamily="18" charset="0"/>
              </a:rPr>
              <a:t>mesure</a:t>
            </a:r>
            <a:r>
              <a:rPr lang="en-US" dirty="0" smtClean="0">
                <a:latin typeface="Constantia" pitchFamily="18" charset="0"/>
              </a:rPr>
              <a:t> de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baseline="-25000" dirty="0" smtClean="0">
                <a:latin typeface="Constantia" pitchFamily="18" charset="0"/>
              </a:rPr>
              <a:t>13</a:t>
            </a:r>
            <a:r>
              <a:rPr lang="en-US" dirty="0" smtClean="0">
                <a:latin typeface="Constantia" pitchFamily="18" charset="0"/>
              </a:rPr>
              <a:t>.</a:t>
            </a: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Bugey</a:t>
            </a:r>
            <a:r>
              <a:rPr lang="en-US" dirty="0" smtClean="0">
                <a:latin typeface="Constantia" pitchFamily="18" charset="0"/>
              </a:rPr>
              <a:t> 1 (1984) – 13 m, 18 m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Grenoble / Annecy (H. de Kerret)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J.F. </a:t>
            </a:r>
            <a:r>
              <a:rPr lang="en-US" dirty="0" err="1" smtClean="0">
                <a:latin typeface="Constantia" pitchFamily="18" charset="0"/>
              </a:rPr>
              <a:t>Cavaignac</a:t>
            </a:r>
            <a:r>
              <a:rPr lang="en-US" dirty="0" smtClean="0">
                <a:latin typeface="Constantia" pitchFamily="18" charset="0"/>
              </a:rPr>
              <a:t> et al., Phys. </a:t>
            </a:r>
            <a:r>
              <a:rPr lang="en-US" dirty="0" err="1" smtClean="0">
                <a:latin typeface="Constantia" pitchFamily="18" charset="0"/>
              </a:rPr>
              <a:t>Lett</a:t>
            </a:r>
            <a:r>
              <a:rPr lang="en-US" dirty="0" smtClean="0">
                <a:latin typeface="Constantia" pitchFamily="18" charset="0"/>
              </a:rPr>
              <a:t>. B148 (1984) 387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Evidence pour  </a:t>
            </a:r>
            <a:r>
              <a:rPr lang="en-US" dirty="0" err="1" smtClean="0">
                <a:latin typeface="Constantia" pitchFamily="18" charset="0"/>
              </a:rPr>
              <a:t>une</a:t>
            </a:r>
            <a:r>
              <a:rPr lang="en-US" dirty="0" smtClean="0">
                <a:latin typeface="Constantia" pitchFamily="18" charset="0"/>
              </a:rPr>
              <a:t> oscillation. 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Nouvelle </a:t>
            </a:r>
            <a:r>
              <a:rPr lang="en-US" dirty="0" err="1" smtClean="0">
                <a:latin typeface="Constantia" pitchFamily="18" charset="0"/>
              </a:rPr>
              <a:t>mesure</a:t>
            </a:r>
            <a:r>
              <a:rPr lang="en-US" dirty="0" smtClean="0">
                <a:latin typeface="Constantia" pitchFamily="18" charset="0"/>
              </a:rPr>
              <a:t>  (avec LPC </a:t>
            </a:r>
            <a:r>
              <a:rPr lang="en-US" dirty="0" err="1" smtClean="0">
                <a:latin typeface="Constantia" pitchFamily="18" charset="0"/>
              </a:rPr>
              <a:t>Collège</a:t>
            </a:r>
            <a:r>
              <a:rPr lang="en-US" dirty="0" smtClean="0">
                <a:latin typeface="Constantia" pitchFamily="18" charset="0"/>
              </a:rPr>
              <a:t>) et </a:t>
            </a:r>
            <a:r>
              <a:rPr lang="en-US" dirty="0" err="1" smtClean="0">
                <a:latin typeface="Constantia" pitchFamily="18" charset="0"/>
              </a:rPr>
              <a:t>réanalyse</a:t>
            </a:r>
            <a:r>
              <a:rPr lang="en-US" dirty="0" smtClean="0">
                <a:latin typeface="Constantia" pitchFamily="18" charset="0"/>
              </a:rPr>
              <a:t> avec </a:t>
            </a:r>
            <a:r>
              <a:rPr lang="en-US" dirty="0" err="1" smtClean="0">
                <a:latin typeface="Constantia" pitchFamily="18" charset="0"/>
              </a:rPr>
              <a:t>meilleure</a:t>
            </a:r>
            <a:r>
              <a:rPr lang="en-US" dirty="0" smtClean="0">
                <a:latin typeface="Constantia" pitchFamily="18" charset="0"/>
              </a:rPr>
              <a:t> estimation du </a:t>
            </a:r>
            <a:r>
              <a:rPr lang="en-US" dirty="0" err="1" smtClean="0">
                <a:latin typeface="Constantia" pitchFamily="18" charset="0"/>
              </a:rPr>
              <a:t>bdf</a:t>
            </a:r>
            <a:r>
              <a:rPr lang="en-US" dirty="0" smtClean="0">
                <a:latin typeface="Constantia" pitchFamily="18" charset="0"/>
              </a:rPr>
              <a:t> des neutrons (M. </a:t>
            </a:r>
            <a:r>
              <a:rPr lang="en-US" dirty="0" err="1" smtClean="0">
                <a:latin typeface="Constantia" pitchFamily="18" charset="0"/>
              </a:rPr>
              <a:t>Obolensky</a:t>
            </a:r>
            <a:r>
              <a:rPr lang="en-US" dirty="0" smtClean="0">
                <a:latin typeface="Constantia" pitchFamily="18" charset="0"/>
              </a:rPr>
              <a:t>) : le signal a </a:t>
            </a:r>
            <a:r>
              <a:rPr lang="en-US" dirty="0" err="1" smtClean="0">
                <a:latin typeface="Constantia" pitchFamily="18" charset="0"/>
              </a:rPr>
              <a:t>disparu</a:t>
            </a: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Bugey</a:t>
            </a:r>
            <a:r>
              <a:rPr lang="en-US" dirty="0" smtClean="0">
                <a:latin typeface="Constantia" pitchFamily="18" charset="0"/>
              </a:rPr>
              <a:t> 2 (1994) – 15 m, 40 m, 95 m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Grenoble / Annecy / Marseille / LPC </a:t>
            </a:r>
            <a:r>
              <a:rPr lang="en-US" dirty="0" err="1" smtClean="0">
                <a:latin typeface="Constantia" pitchFamily="18" charset="0"/>
              </a:rPr>
              <a:t>Collège</a:t>
            </a:r>
            <a:r>
              <a:rPr lang="en-US" dirty="0" smtClean="0">
                <a:latin typeface="Constantia" pitchFamily="18" charset="0"/>
              </a:rPr>
              <a:t> / </a:t>
            </a:r>
            <a:r>
              <a:rPr lang="en-US" dirty="0" err="1" smtClean="0">
                <a:latin typeface="Constantia" pitchFamily="18" charset="0"/>
              </a:rPr>
              <a:t>Saclay</a:t>
            </a: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B. </a:t>
            </a:r>
            <a:r>
              <a:rPr lang="en-US" dirty="0" err="1" smtClean="0">
                <a:latin typeface="Constantia" pitchFamily="18" charset="0"/>
              </a:rPr>
              <a:t>Achkar</a:t>
            </a:r>
            <a:r>
              <a:rPr lang="en-US" dirty="0" smtClean="0">
                <a:latin typeface="Constantia" pitchFamily="18" charset="0"/>
              </a:rPr>
              <a:t> et al., </a:t>
            </a:r>
            <a:r>
              <a:rPr lang="en-US" dirty="0" err="1" smtClean="0">
                <a:latin typeface="Constantia" pitchFamily="18" charset="0"/>
              </a:rPr>
              <a:t>Nucl</a:t>
            </a:r>
            <a:r>
              <a:rPr lang="en-US" dirty="0" smtClean="0">
                <a:latin typeface="Constantia" pitchFamily="18" charset="0"/>
              </a:rPr>
              <a:t>. Phys. B434 (1995) 503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Pas de signal </a:t>
            </a:r>
            <a:r>
              <a:rPr lang="en-US" dirty="0" err="1" smtClean="0">
                <a:latin typeface="Constantia" pitchFamily="18" charset="0"/>
              </a:rPr>
              <a:t>d’oscillation</a:t>
            </a: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Chooz</a:t>
            </a:r>
            <a:r>
              <a:rPr lang="en-US" dirty="0" smtClean="0">
                <a:latin typeface="Constantia" pitchFamily="18" charset="0"/>
              </a:rPr>
              <a:t> (1999) – 1050 m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PCC </a:t>
            </a:r>
            <a:r>
              <a:rPr lang="en-US" dirty="0" err="1" smtClean="0">
                <a:latin typeface="Constantia" pitchFamily="18" charset="0"/>
              </a:rPr>
              <a:t>Collège</a:t>
            </a:r>
            <a:r>
              <a:rPr lang="en-US" dirty="0" smtClean="0">
                <a:latin typeface="Constantia" pitchFamily="18" charset="0"/>
              </a:rPr>
              <a:t> / Lyon / USA / </a:t>
            </a:r>
            <a:r>
              <a:rPr lang="en-US" dirty="0" err="1" smtClean="0">
                <a:latin typeface="Constantia" pitchFamily="18" charset="0"/>
              </a:rPr>
              <a:t>Italie</a:t>
            </a:r>
            <a:r>
              <a:rPr lang="en-US" dirty="0" smtClean="0">
                <a:latin typeface="Constantia" pitchFamily="18" charset="0"/>
              </a:rPr>
              <a:t> / </a:t>
            </a:r>
            <a:r>
              <a:rPr lang="en-US" dirty="0" err="1" smtClean="0">
                <a:latin typeface="Constantia" pitchFamily="18" charset="0"/>
              </a:rPr>
              <a:t>Russie</a:t>
            </a: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M. </a:t>
            </a:r>
            <a:r>
              <a:rPr lang="en-US" dirty="0" err="1" smtClean="0">
                <a:latin typeface="Constantia" pitchFamily="18" charset="0"/>
              </a:rPr>
              <a:t>Apollonio</a:t>
            </a:r>
            <a:r>
              <a:rPr lang="en-US" dirty="0" smtClean="0">
                <a:latin typeface="Constantia" pitchFamily="18" charset="0"/>
              </a:rPr>
              <a:t> et al., Phys. </a:t>
            </a:r>
            <a:r>
              <a:rPr lang="en-US" dirty="0" err="1" smtClean="0">
                <a:latin typeface="Constantia" pitchFamily="18" charset="0"/>
              </a:rPr>
              <a:t>Lett</a:t>
            </a:r>
            <a:r>
              <a:rPr lang="en-US" dirty="0" smtClean="0">
                <a:latin typeface="Constantia" pitchFamily="18" charset="0"/>
              </a:rPr>
              <a:t>. B466 (1999) 415 – </a:t>
            </a:r>
            <a:r>
              <a:rPr lang="en-US" dirty="0" err="1" smtClean="0">
                <a:latin typeface="Constantia" pitchFamily="18" charset="0"/>
              </a:rPr>
              <a:t>arXiv</a:t>
            </a:r>
            <a:r>
              <a:rPr lang="en-US" dirty="0" smtClean="0">
                <a:latin typeface="Constantia" pitchFamily="18" charset="0"/>
              </a:rPr>
              <a:t> 9907037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La </a:t>
            </a:r>
            <a:r>
              <a:rPr lang="en-US" dirty="0" err="1" smtClean="0">
                <a:latin typeface="Constantia" pitchFamily="18" charset="0"/>
              </a:rPr>
              <a:t>limite</a:t>
            </a:r>
            <a:r>
              <a:rPr lang="en-US" dirty="0" smtClean="0">
                <a:latin typeface="Constantia" pitchFamily="18" charset="0"/>
              </a:rPr>
              <a:t> de </a:t>
            </a:r>
            <a:r>
              <a:rPr lang="en-US" dirty="0" err="1" smtClean="0">
                <a:latin typeface="Constantia" pitchFamily="18" charset="0"/>
              </a:rPr>
              <a:t>Chooz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devient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mondialement</a:t>
            </a:r>
            <a:r>
              <a:rPr lang="en-US" dirty="0" smtClean="0">
                <a:latin typeface="Constantia" pitchFamily="18" charset="0"/>
              </a:rPr>
              <a:t> célèbre</a:t>
            </a:r>
          </a:p>
        </p:txBody>
      </p:sp>
      <p:pic>
        <p:nvPicPr>
          <p:cNvPr id="8" name="Image 7" descr="chooz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954" y="1092427"/>
            <a:ext cx="2876550" cy="638175"/>
          </a:xfrm>
          <a:prstGeom prst="rect">
            <a:avLst/>
          </a:prstGeom>
        </p:spPr>
      </p:pic>
      <p:grpSp>
        <p:nvGrpSpPr>
          <p:cNvPr id="3" name="Groupe 10"/>
          <p:cNvGrpSpPr/>
          <p:nvPr/>
        </p:nvGrpSpPr>
        <p:grpSpPr>
          <a:xfrm>
            <a:off x="297556" y="3299305"/>
            <a:ext cx="8802901" cy="1996700"/>
            <a:chOff x="297556" y="3299305"/>
            <a:chExt cx="8802901" cy="1996700"/>
          </a:xfrm>
        </p:grpSpPr>
        <p:sp>
          <p:nvSpPr>
            <p:cNvPr id="9" name="ZoneTexte 8"/>
            <p:cNvSpPr txBox="1"/>
            <p:nvPr/>
          </p:nvSpPr>
          <p:spPr>
            <a:xfrm>
              <a:off x="297556" y="3299305"/>
              <a:ext cx="2808501" cy="19967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1400" dirty="0" smtClean="0">
                  <a:latin typeface="Constantia" pitchFamily="18" charset="0"/>
                </a:rPr>
                <a:t>H. De Kerret, M. </a:t>
              </a:r>
              <a:r>
                <a:rPr lang="en-US" sz="1400" dirty="0" err="1" smtClean="0">
                  <a:latin typeface="Constantia" pitchFamily="18" charset="0"/>
                </a:rPr>
                <a:t>Obolensky</a:t>
              </a:r>
              <a:r>
                <a:rPr lang="en-US" sz="1400" dirty="0" smtClean="0">
                  <a:latin typeface="Constantia" pitchFamily="18" charset="0"/>
                </a:rPr>
                <a:t>, D. </a:t>
              </a:r>
              <a:r>
                <a:rPr lang="en-US" sz="1400" dirty="0" err="1" smtClean="0">
                  <a:latin typeface="Constantia" pitchFamily="18" charset="0"/>
                </a:rPr>
                <a:t>Kryn</a:t>
              </a:r>
              <a:endParaRPr lang="en-US" sz="1400" dirty="0" smtClean="0">
                <a:latin typeface="Constantia" pitchFamily="18" charset="0"/>
              </a:endParaRPr>
            </a:p>
            <a:p>
              <a:pPr>
                <a:lnSpc>
                  <a:spcPts val="2500"/>
                </a:lnSpc>
              </a:pPr>
              <a:endParaRPr lang="en-US" sz="1400" dirty="0" smtClean="0">
                <a:latin typeface="Constantia" pitchFamily="18" charset="0"/>
              </a:endParaRPr>
            </a:p>
            <a:p>
              <a:pPr>
                <a:lnSpc>
                  <a:spcPts val="2500"/>
                </a:lnSpc>
              </a:pPr>
              <a:r>
                <a:rPr lang="en-US" sz="1400" dirty="0" smtClean="0">
                  <a:latin typeface="Constantia" pitchFamily="18" charset="0"/>
                </a:rPr>
                <a:t>J. </a:t>
              </a:r>
              <a:r>
                <a:rPr lang="en-US" sz="1400" dirty="0" err="1" smtClean="0">
                  <a:latin typeface="Constantia" pitchFamily="18" charset="0"/>
                </a:rPr>
                <a:t>Bouchez</a:t>
              </a:r>
              <a:r>
                <a:rPr lang="en-US" sz="1400" dirty="0" smtClean="0">
                  <a:latin typeface="Constantia" pitchFamily="18" charset="0"/>
                </a:rPr>
                <a:t>, R. </a:t>
              </a:r>
              <a:r>
                <a:rPr lang="en-US" sz="1400" dirty="0" err="1" smtClean="0">
                  <a:latin typeface="Constantia" pitchFamily="18" charset="0"/>
                </a:rPr>
                <a:t>Aleksan</a:t>
              </a:r>
              <a:r>
                <a:rPr lang="en-US" sz="1400" dirty="0" smtClean="0">
                  <a:latin typeface="Constantia" pitchFamily="18" charset="0"/>
                </a:rPr>
                <a:t>, F. Pierre, E. </a:t>
              </a:r>
              <a:r>
                <a:rPr lang="en-US" sz="1400" dirty="0" err="1" smtClean="0">
                  <a:latin typeface="Constantia" pitchFamily="18" charset="0"/>
                </a:rPr>
                <a:t>Lesquoy</a:t>
              </a:r>
              <a:r>
                <a:rPr lang="en-US" sz="1400" dirty="0" smtClean="0">
                  <a:latin typeface="Constantia" pitchFamily="18" charset="0"/>
                </a:rPr>
                <a:t>, J. Mallet</a:t>
              </a:r>
            </a:p>
            <a:p>
              <a:pPr>
                <a:lnSpc>
                  <a:spcPts val="2500"/>
                </a:lnSpc>
              </a:pPr>
              <a:endParaRPr lang="en-US" dirty="0" smtClean="0">
                <a:latin typeface="Constantia" pitchFamily="18" charset="0"/>
              </a:endParaRPr>
            </a:p>
          </p:txBody>
        </p:sp>
        <p:sp>
          <p:nvSpPr>
            <p:cNvPr id="10" name="Rectangle à coins arrondis 9"/>
            <p:cNvSpPr/>
            <p:nvPr/>
          </p:nvSpPr>
          <p:spPr bwMode="auto">
            <a:xfrm>
              <a:off x="6807200" y="3918857"/>
              <a:ext cx="2293257" cy="333829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err="1" smtClean="0">
                <a:latin typeface="Rockwell" pitchFamily="18" charset="0"/>
              </a:rPr>
              <a:t>Bugey</a:t>
            </a:r>
            <a:r>
              <a:rPr lang="en-US" dirty="0" smtClean="0">
                <a:latin typeface="Rockwell" pitchFamily="18" charset="0"/>
              </a:rPr>
              <a:t>, </a:t>
            </a:r>
            <a:r>
              <a:rPr lang="en-US" dirty="0" err="1" smtClean="0">
                <a:latin typeface="Rockwell" pitchFamily="18" charset="0"/>
              </a:rPr>
              <a:t>Chooz</a:t>
            </a:r>
            <a:endParaRPr lang="fr-FR" dirty="0">
              <a:latin typeface="Rockwell" pitchFamily="18" charset="0"/>
            </a:endParaRPr>
          </a:p>
        </p:txBody>
      </p:sp>
      <p:pic>
        <p:nvPicPr>
          <p:cNvPr id="3076" name="Picture 4" descr="Choo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158" y="1680934"/>
            <a:ext cx="4547927" cy="321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chooz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4158" y="321355"/>
            <a:ext cx="4010025" cy="5895975"/>
          </a:xfrm>
          <a:prstGeom prst="rect">
            <a:avLst/>
          </a:prstGeom>
        </p:spPr>
      </p:pic>
      <p:pic>
        <p:nvPicPr>
          <p:cNvPr id="8" name="Image 7" descr="chooz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686" y="5501654"/>
            <a:ext cx="3976914" cy="35193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391884" y="1030508"/>
            <a:ext cx="4833259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Chooz</a:t>
            </a:r>
            <a:r>
              <a:rPr lang="en-US" dirty="0" smtClean="0">
                <a:latin typeface="Constantia" pitchFamily="18" charset="0"/>
              </a:rPr>
              <a:t>  (1999) : </a:t>
            </a:r>
            <a:r>
              <a:rPr lang="en-US" dirty="0" err="1" smtClean="0">
                <a:latin typeface="Constantia" pitchFamily="18" charset="0"/>
              </a:rPr>
              <a:t>scintillateur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liquide</a:t>
            </a:r>
            <a:r>
              <a:rPr lang="en-US" dirty="0" smtClean="0">
                <a:latin typeface="Constantia" pitchFamily="18" charset="0"/>
              </a:rPr>
              <a:t> + PMT’s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err="1" smtClean="0">
                <a:latin typeface="Rockwell" pitchFamily="18" charset="0"/>
              </a:rPr>
              <a:t>Bugey</a:t>
            </a:r>
            <a:r>
              <a:rPr lang="en-US" dirty="0" smtClean="0">
                <a:latin typeface="Rockwell" pitchFamily="18" charset="0"/>
              </a:rPr>
              <a:t>, </a:t>
            </a:r>
            <a:r>
              <a:rPr lang="en-US" dirty="0" err="1" smtClean="0">
                <a:latin typeface="Rockwell" pitchFamily="18" charset="0"/>
              </a:rPr>
              <a:t>Chooz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1884" y="1030508"/>
            <a:ext cx="4833259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Chooz</a:t>
            </a:r>
            <a:r>
              <a:rPr lang="en-US" dirty="0" smtClean="0">
                <a:latin typeface="Constantia" pitchFamily="18" charset="0"/>
              </a:rPr>
              <a:t>  (1999) : </a:t>
            </a:r>
            <a:r>
              <a:rPr lang="en-US" dirty="0" err="1" smtClean="0">
                <a:latin typeface="Constantia" pitchFamily="18" charset="0"/>
              </a:rPr>
              <a:t>scintillateur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liquide</a:t>
            </a:r>
            <a:r>
              <a:rPr lang="en-US" dirty="0" smtClean="0">
                <a:latin typeface="Constantia" pitchFamily="18" charset="0"/>
              </a:rPr>
              <a:t> + PMT’s</a:t>
            </a:r>
          </a:p>
        </p:txBody>
      </p:sp>
      <p:pic>
        <p:nvPicPr>
          <p:cNvPr id="3076" name="Picture 4" descr="Choo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158" y="1680934"/>
            <a:ext cx="4547927" cy="321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chooz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686" y="5501654"/>
            <a:ext cx="3976914" cy="35193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9" name="Image 8" descr="chooz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9341" y="507998"/>
            <a:ext cx="3639542" cy="5237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0" y="297770"/>
            <a:ext cx="5018541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err="1" smtClean="0">
                <a:latin typeface="Rockwell" pitchFamily="18" charset="0"/>
              </a:rPr>
              <a:t>Thémistocle</a:t>
            </a:r>
            <a:r>
              <a:rPr lang="en-US" dirty="0" smtClean="0">
                <a:latin typeface="Rockwell" pitchFamily="18" charset="0"/>
              </a:rPr>
              <a:t>, CAT, CELESTE, HESS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55885" y="940729"/>
            <a:ext cx="5123543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Astronomie</a:t>
            </a:r>
            <a:r>
              <a:rPr lang="en-US" dirty="0" smtClean="0">
                <a:latin typeface="Constantia" pitchFamily="18" charset="0"/>
              </a:rPr>
              <a:t> gamma à haute </a:t>
            </a:r>
            <a:r>
              <a:rPr lang="en-US" dirty="0" err="1" smtClean="0">
                <a:latin typeface="Constantia" pitchFamily="18" charset="0"/>
              </a:rPr>
              <a:t>énergie</a:t>
            </a:r>
            <a:r>
              <a:rPr lang="en-US" dirty="0" smtClean="0">
                <a:latin typeface="Constantia" pitchFamily="18" charset="0"/>
              </a:rPr>
              <a:t> au sol en </a:t>
            </a:r>
            <a:r>
              <a:rPr lang="en-US" dirty="0" err="1" smtClean="0">
                <a:latin typeface="Constantia" pitchFamily="18" charset="0"/>
              </a:rPr>
              <a:t>mesurant</a:t>
            </a:r>
            <a:r>
              <a:rPr lang="en-US" dirty="0" smtClean="0">
                <a:latin typeface="Constantia" pitchFamily="18" charset="0"/>
              </a:rPr>
              <a:t> le </a:t>
            </a:r>
            <a:r>
              <a:rPr lang="en-US" dirty="0" err="1" smtClean="0">
                <a:latin typeface="Constantia" pitchFamily="18" charset="0"/>
              </a:rPr>
              <a:t>rayonnement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Tcherenkov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atmosphérique</a:t>
            </a:r>
            <a:r>
              <a:rPr lang="en-US" dirty="0" smtClean="0">
                <a:latin typeface="Constantia" pitchFamily="18" charset="0"/>
              </a:rPr>
              <a:t>.</a:t>
            </a: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Séparer</a:t>
            </a:r>
            <a:r>
              <a:rPr lang="en-US" dirty="0" smtClean="0">
                <a:latin typeface="Constantia" pitchFamily="18" charset="0"/>
              </a:rPr>
              <a:t> les gammas des hadrons.</a:t>
            </a: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Sources </a:t>
            </a:r>
            <a:r>
              <a:rPr lang="en-US" dirty="0" err="1" smtClean="0">
                <a:latin typeface="Constantia" pitchFamily="18" charset="0"/>
              </a:rPr>
              <a:t>galactiques</a:t>
            </a:r>
            <a:r>
              <a:rPr lang="en-US" dirty="0" smtClean="0">
                <a:latin typeface="Constantia" pitchFamily="18" charset="0"/>
              </a:rPr>
              <a:t>, </a:t>
            </a:r>
            <a:r>
              <a:rPr lang="en-US" dirty="0" err="1" smtClean="0">
                <a:latin typeface="Constantia" pitchFamily="18" charset="0"/>
              </a:rPr>
              <a:t>extragalactiques</a:t>
            </a:r>
            <a:r>
              <a:rPr lang="en-US" dirty="0" smtClean="0">
                <a:latin typeface="Constantia" pitchFamily="18" charset="0"/>
              </a:rPr>
              <a:t>, centre de la </a:t>
            </a:r>
            <a:r>
              <a:rPr lang="en-US" dirty="0" err="1" smtClean="0">
                <a:latin typeface="Constantia" pitchFamily="18" charset="0"/>
              </a:rPr>
              <a:t>voie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lactée</a:t>
            </a:r>
            <a:r>
              <a:rPr lang="en-US" dirty="0" smtClean="0">
                <a:latin typeface="Constantia" pitchFamily="18" charset="0"/>
              </a:rPr>
              <a:t>,…</a:t>
            </a: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</p:txBody>
      </p:sp>
      <p:pic>
        <p:nvPicPr>
          <p:cNvPr id="6" name="Image 5" descr="HES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36591"/>
            <a:ext cx="4339771" cy="4303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0" y="297770"/>
            <a:ext cx="5018541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err="1" smtClean="0">
                <a:latin typeface="Rockwell" pitchFamily="18" charset="0"/>
              </a:rPr>
              <a:t>Thémistocle</a:t>
            </a:r>
            <a:r>
              <a:rPr lang="en-US" dirty="0" smtClean="0">
                <a:latin typeface="Rockwell" pitchFamily="18" charset="0"/>
              </a:rPr>
              <a:t>, CAT, CELESTE, HESS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55885" y="940729"/>
            <a:ext cx="5123543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Astronomie</a:t>
            </a:r>
            <a:r>
              <a:rPr lang="en-US" dirty="0" smtClean="0">
                <a:latin typeface="Constantia" pitchFamily="18" charset="0"/>
              </a:rPr>
              <a:t> gamma à haute </a:t>
            </a:r>
            <a:r>
              <a:rPr lang="en-US" dirty="0" err="1" smtClean="0">
                <a:latin typeface="Constantia" pitchFamily="18" charset="0"/>
              </a:rPr>
              <a:t>énergie</a:t>
            </a:r>
            <a:r>
              <a:rPr lang="en-US" dirty="0" smtClean="0">
                <a:latin typeface="Constantia" pitchFamily="18" charset="0"/>
              </a:rPr>
              <a:t> au sol en </a:t>
            </a:r>
            <a:r>
              <a:rPr lang="en-US" dirty="0" err="1" smtClean="0">
                <a:latin typeface="Constantia" pitchFamily="18" charset="0"/>
              </a:rPr>
              <a:t>mesurant</a:t>
            </a:r>
            <a:r>
              <a:rPr lang="en-US" dirty="0" smtClean="0">
                <a:latin typeface="Constantia" pitchFamily="18" charset="0"/>
              </a:rPr>
              <a:t> le </a:t>
            </a:r>
            <a:r>
              <a:rPr lang="en-US" dirty="0" err="1" smtClean="0">
                <a:latin typeface="Constantia" pitchFamily="18" charset="0"/>
              </a:rPr>
              <a:t>rayonnement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Tcherenkov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atmosphérique</a:t>
            </a:r>
            <a:r>
              <a:rPr lang="en-US" dirty="0" smtClean="0">
                <a:latin typeface="Constantia" pitchFamily="18" charset="0"/>
              </a:rPr>
              <a:t>.</a:t>
            </a: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Séparer</a:t>
            </a:r>
            <a:r>
              <a:rPr lang="en-US" dirty="0" smtClean="0">
                <a:latin typeface="Constantia" pitchFamily="18" charset="0"/>
              </a:rPr>
              <a:t> les gammas des hadrons.</a:t>
            </a: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1988 : </a:t>
            </a:r>
            <a:r>
              <a:rPr lang="en-US" dirty="0" err="1" smtClean="0">
                <a:latin typeface="Constantia" pitchFamily="18" charset="0"/>
              </a:rPr>
              <a:t>Thémistocle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sur</a:t>
            </a:r>
            <a:r>
              <a:rPr lang="en-US" dirty="0" smtClean="0">
                <a:latin typeface="Constantia" pitchFamily="18" charset="0"/>
              </a:rPr>
              <a:t> le site de </a:t>
            </a:r>
            <a:r>
              <a:rPr lang="en-US" dirty="0" err="1" smtClean="0">
                <a:latin typeface="Constantia" pitchFamily="18" charset="0"/>
              </a:rPr>
              <a:t>Thémis</a:t>
            </a:r>
            <a:r>
              <a:rPr lang="en-US" dirty="0" smtClean="0">
                <a:latin typeface="Constantia" pitchFamily="18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(Idée </a:t>
            </a:r>
            <a:r>
              <a:rPr lang="en-US" dirty="0" err="1" smtClean="0">
                <a:latin typeface="Constantia" pitchFamily="18" charset="0"/>
              </a:rPr>
              <a:t>Collège</a:t>
            </a:r>
            <a:r>
              <a:rPr lang="en-US" dirty="0" smtClean="0">
                <a:latin typeface="Constantia" pitchFamily="18" charset="0"/>
              </a:rPr>
              <a:t> C. </a:t>
            </a:r>
            <a:r>
              <a:rPr lang="en-US" dirty="0" err="1" smtClean="0">
                <a:latin typeface="Constantia" pitchFamily="18" charset="0"/>
              </a:rPr>
              <a:t>Ghesquière</a:t>
            </a:r>
            <a:r>
              <a:rPr lang="en-US" dirty="0" smtClean="0">
                <a:latin typeface="Constantia" pitchFamily="18" charset="0"/>
              </a:rPr>
              <a:t> + P. </a:t>
            </a:r>
            <a:r>
              <a:rPr lang="en-US" dirty="0" err="1" smtClean="0">
                <a:latin typeface="Constantia" pitchFamily="18" charset="0"/>
              </a:rPr>
              <a:t>Baillon</a:t>
            </a:r>
            <a:r>
              <a:rPr lang="en-US" dirty="0" smtClean="0">
                <a:latin typeface="Constantia" pitchFamily="18" charset="0"/>
              </a:rPr>
              <a:t> / LPNHE-X, LPNHE, LAL).</a:t>
            </a:r>
          </a:p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Expérience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pionnière</a:t>
            </a:r>
            <a:r>
              <a:rPr lang="en-US" dirty="0" smtClean="0">
                <a:latin typeface="Constantia" pitchFamily="18" charset="0"/>
              </a:rPr>
              <a:t>.</a:t>
            </a: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Seuil</a:t>
            </a:r>
            <a:r>
              <a:rPr lang="en-US" dirty="0" smtClean="0">
                <a:latin typeface="Constantia" pitchFamily="18" charset="0"/>
              </a:rPr>
              <a:t> : 3 </a:t>
            </a:r>
            <a:r>
              <a:rPr lang="en-US" dirty="0" err="1" smtClean="0">
                <a:latin typeface="Constantia" pitchFamily="18" charset="0"/>
              </a:rPr>
              <a:t>TeV</a:t>
            </a: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Première observation du </a:t>
            </a:r>
            <a:r>
              <a:rPr lang="en-US" dirty="0" err="1" smtClean="0">
                <a:latin typeface="Constantia" pitchFamily="18" charset="0"/>
              </a:rPr>
              <a:t>Crabe</a:t>
            </a:r>
            <a:r>
              <a:rPr lang="en-US" dirty="0" smtClean="0">
                <a:latin typeface="Constantia" pitchFamily="18" charset="0"/>
              </a:rPr>
              <a:t> à </a:t>
            </a:r>
            <a:r>
              <a:rPr lang="en-US" dirty="0" err="1" smtClean="0">
                <a:latin typeface="Constantia" pitchFamily="18" charset="0"/>
              </a:rPr>
              <a:t>cette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énergie</a:t>
            </a:r>
            <a:r>
              <a:rPr lang="en-US" dirty="0" smtClean="0">
                <a:latin typeface="Constantia" pitchFamily="18" charset="0"/>
              </a:rPr>
              <a:t>: 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P. </a:t>
            </a:r>
            <a:r>
              <a:rPr lang="en-US" dirty="0" err="1" smtClean="0">
                <a:latin typeface="Constantia" pitchFamily="18" charset="0"/>
              </a:rPr>
              <a:t>Baillon</a:t>
            </a:r>
            <a:r>
              <a:rPr lang="en-US" dirty="0" smtClean="0">
                <a:latin typeface="Constantia" pitchFamily="18" charset="0"/>
              </a:rPr>
              <a:t> et al., </a:t>
            </a:r>
            <a:r>
              <a:rPr lang="en-US" dirty="0" err="1" smtClean="0">
                <a:latin typeface="Constantia" pitchFamily="18" charset="0"/>
              </a:rPr>
              <a:t>Astroparticle</a:t>
            </a:r>
            <a:r>
              <a:rPr lang="en-US" dirty="0" smtClean="0">
                <a:latin typeface="Constantia" pitchFamily="18" charset="0"/>
              </a:rPr>
              <a:t> Phys. 1 (1993) 341</a:t>
            </a:r>
          </a:p>
        </p:txBody>
      </p:sp>
      <p:pic>
        <p:nvPicPr>
          <p:cNvPr id="4" name="Image 3" descr="Themistocle270_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463" y="1132113"/>
            <a:ext cx="3801875" cy="4415971"/>
          </a:xfrm>
          <a:prstGeom prst="rect">
            <a:avLst/>
          </a:prstGeom>
        </p:spPr>
      </p:pic>
      <p:pic>
        <p:nvPicPr>
          <p:cNvPr id="6" name="Image 5" descr="M1 Crab Nebu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0" y="297770"/>
            <a:ext cx="5018541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err="1" smtClean="0">
                <a:latin typeface="Rockwell" pitchFamily="18" charset="0"/>
              </a:rPr>
              <a:t>Thémistocle</a:t>
            </a:r>
            <a:r>
              <a:rPr lang="en-US" dirty="0" smtClean="0">
                <a:latin typeface="Rockwell" pitchFamily="18" charset="0"/>
              </a:rPr>
              <a:t>, CAT, CELESTE, HESS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55885" y="940729"/>
            <a:ext cx="5123543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Astronomie</a:t>
            </a:r>
            <a:r>
              <a:rPr lang="en-US" dirty="0" smtClean="0">
                <a:latin typeface="Constantia" pitchFamily="18" charset="0"/>
              </a:rPr>
              <a:t> gamma à haute </a:t>
            </a:r>
            <a:r>
              <a:rPr lang="en-US" dirty="0" err="1" smtClean="0">
                <a:latin typeface="Constantia" pitchFamily="18" charset="0"/>
              </a:rPr>
              <a:t>énergie</a:t>
            </a:r>
            <a:r>
              <a:rPr lang="en-US" dirty="0" smtClean="0">
                <a:latin typeface="Constantia" pitchFamily="18" charset="0"/>
              </a:rPr>
              <a:t> au sol en </a:t>
            </a:r>
            <a:r>
              <a:rPr lang="en-US" dirty="0" err="1" smtClean="0">
                <a:latin typeface="Constantia" pitchFamily="18" charset="0"/>
              </a:rPr>
              <a:t>mesurant</a:t>
            </a:r>
            <a:r>
              <a:rPr lang="en-US" dirty="0" smtClean="0">
                <a:latin typeface="Constantia" pitchFamily="18" charset="0"/>
              </a:rPr>
              <a:t> le </a:t>
            </a:r>
            <a:r>
              <a:rPr lang="en-US" dirty="0" err="1" smtClean="0">
                <a:latin typeface="Constantia" pitchFamily="18" charset="0"/>
              </a:rPr>
              <a:t>rayonnement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Tcherenkov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atmosphérique</a:t>
            </a:r>
            <a:r>
              <a:rPr lang="en-US" dirty="0" smtClean="0">
                <a:latin typeface="Constantia" pitchFamily="18" charset="0"/>
              </a:rPr>
              <a:t>.</a:t>
            </a: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Séparer</a:t>
            </a:r>
            <a:r>
              <a:rPr lang="en-US" dirty="0" smtClean="0">
                <a:latin typeface="Constantia" pitchFamily="18" charset="0"/>
              </a:rPr>
              <a:t> les gammas des hadrons.</a:t>
            </a: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1988 :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Thémistocle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sur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le site de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Thémis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(idée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Collège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+ P.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Baillon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)</a:t>
            </a: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pPr lvl="0"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1994 : </a:t>
            </a:r>
            <a:r>
              <a:rPr lang="en-US" dirty="0" err="1" smtClean="0">
                <a:latin typeface="Constantia" pitchFamily="18" charset="0"/>
              </a:rPr>
              <a:t>Lancement</a:t>
            </a:r>
            <a:r>
              <a:rPr lang="en-US" dirty="0" smtClean="0">
                <a:latin typeface="Constantia" pitchFamily="18" charset="0"/>
              </a:rPr>
              <a:t> de CAT  (</a:t>
            </a:r>
            <a:r>
              <a:rPr lang="en-US" dirty="0" err="1" smtClean="0">
                <a:latin typeface="Constantia" pitchFamily="18" charset="0"/>
              </a:rPr>
              <a:t>Seuil</a:t>
            </a:r>
            <a:r>
              <a:rPr lang="en-US" dirty="0" smtClean="0">
                <a:latin typeface="Constantia" pitchFamily="18" charset="0"/>
              </a:rPr>
              <a:t> : 250 </a:t>
            </a:r>
            <a:r>
              <a:rPr lang="en-US" dirty="0" err="1" smtClean="0">
                <a:latin typeface="Constantia" pitchFamily="18" charset="0"/>
              </a:rPr>
              <a:t>GeV</a:t>
            </a:r>
            <a:r>
              <a:rPr lang="en-US" dirty="0" smtClean="0">
                <a:latin typeface="Constantia" pitchFamily="18" charset="0"/>
              </a:rPr>
              <a:t>)</a:t>
            </a:r>
          </a:p>
          <a:p>
            <a:pPr lvl="0"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Sources </a:t>
            </a:r>
            <a:r>
              <a:rPr lang="en-US" dirty="0" err="1" smtClean="0">
                <a:latin typeface="Constantia" pitchFamily="18" charset="0"/>
              </a:rPr>
              <a:t>extragalactiques</a:t>
            </a:r>
            <a:r>
              <a:rPr lang="en-US" dirty="0" smtClean="0">
                <a:latin typeface="Constantia" pitchFamily="18" charset="0"/>
              </a:rPr>
              <a:t> à haute </a:t>
            </a:r>
            <a:r>
              <a:rPr lang="en-US" dirty="0" err="1" smtClean="0">
                <a:latin typeface="Constantia" pitchFamily="18" charset="0"/>
              </a:rPr>
              <a:t>énergie</a:t>
            </a:r>
            <a:r>
              <a:rPr lang="en-US" dirty="0" smtClean="0">
                <a:latin typeface="Constantia" pitchFamily="18" charset="0"/>
              </a:rPr>
              <a:t>.</a:t>
            </a:r>
          </a:p>
          <a:p>
            <a:pPr lvl="0"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Very High Energy Gamma-ray spectral properties of </a:t>
            </a:r>
            <a:r>
              <a:rPr lang="en-US" dirty="0" err="1" smtClean="0">
                <a:latin typeface="Constantia" pitchFamily="18" charset="0"/>
              </a:rPr>
              <a:t>Mrk</a:t>
            </a:r>
            <a:r>
              <a:rPr lang="en-US" dirty="0" smtClean="0">
                <a:latin typeface="Constantia" pitchFamily="18" charset="0"/>
              </a:rPr>
              <a:t> 501 from CAT Cerenkov telescope observations in 1997, A&amp;A 350 (1999) 17</a:t>
            </a:r>
          </a:p>
        </p:txBody>
      </p:sp>
      <p:pic>
        <p:nvPicPr>
          <p:cNvPr id="5" name="Image 4" descr="CAT275_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543" y="2537051"/>
            <a:ext cx="3822096" cy="292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0" y="297770"/>
            <a:ext cx="5018541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err="1" smtClean="0">
                <a:latin typeface="Rockwell" pitchFamily="18" charset="0"/>
              </a:rPr>
              <a:t>Thémistocle</a:t>
            </a:r>
            <a:r>
              <a:rPr lang="en-US" dirty="0" smtClean="0">
                <a:latin typeface="Rockwell" pitchFamily="18" charset="0"/>
              </a:rPr>
              <a:t>, CAT, CELESTE, HESS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55885" y="940729"/>
            <a:ext cx="512354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Astronomie</a:t>
            </a:r>
            <a:r>
              <a:rPr lang="en-US" dirty="0" smtClean="0">
                <a:latin typeface="Constantia" pitchFamily="18" charset="0"/>
              </a:rPr>
              <a:t> gamma à haute </a:t>
            </a:r>
            <a:r>
              <a:rPr lang="en-US" dirty="0" err="1" smtClean="0">
                <a:latin typeface="Constantia" pitchFamily="18" charset="0"/>
              </a:rPr>
              <a:t>énergie</a:t>
            </a:r>
            <a:r>
              <a:rPr lang="en-US" dirty="0" smtClean="0">
                <a:latin typeface="Constantia" pitchFamily="18" charset="0"/>
              </a:rPr>
              <a:t> au sol en </a:t>
            </a:r>
            <a:r>
              <a:rPr lang="en-US" dirty="0" err="1" smtClean="0">
                <a:latin typeface="Constantia" pitchFamily="18" charset="0"/>
              </a:rPr>
              <a:t>mesurant</a:t>
            </a:r>
            <a:r>
              <a:rPr lang="en-US" dirty="0" smtClean="0">
                <a:latin typeface="Constantia" pitchFamily="18" charset="0"/>
              </a:rPr>
              <a:t> le </a:t>
            </a:r>
            <a:r>
              <a:rPr lang="en-US" dirty="0" err="1" smtClean="0">
                <a:latin typeface="Constantia" pitchFamily="18" charset="0"/>
              </a:rPr>
              <a:t>rayonnement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Tcherenkov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atmosphérique</a:t>
            </a:r>
            <a:r>
              <a:rPr lang="en-US" dirty="0" smtClean="0">
                <a:latin typeface="Constantia" pitchFamily="18" charset="0"/>
              </a:rPr>
              <a:t>.</a:t>
            </a: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Séparer</a:t>
            </a:r>
            <a:r>
              <a:rPr lang="en-US" dirty="0" smtClean="0">
                <a:latin typeface="Constantia" pitchFamily="18" charset="0"/>
              </a:rPr>
              <a:t> les gammas des hadrons.</a:t>
            </a: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1988 :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Thémistocle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sur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le site de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Thémis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(idée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Collège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+ P.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Baillon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)</a:t>
            </a: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pPr lvl="0">
              <a:lnSpc>
                <a:spcPts val="25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1994 :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Lancement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de CAT  (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Seuil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: 250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GeV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)</a:t>
            </a:r>
          </a:p>
          <a:p>
            <a:pPr lvl="0">
              <a:lnSpc>
                <a:spcPts val="25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Sources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extragalactiques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à haute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énergie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>
                <a:latin typeface="Constantia" pitchFamily="18" charset="0"/>
              </a:rPr>
              <a:t>1996 : </a:t>
            </a:r>
            <a:r>
              <a:rPr lang="en-US" dirty="0" err="1" smtClean="0">
                <a:latin typeface="Constantia" pitchFamily="18" charset="0"/>
              </a:rPr>
              <a:t>Lancement</a:t>
            </a:r>
            <a:r>
              <a:rPr lang="en-US" dirty="0" smtClean="0">
                <a:latin typeface="Constantia" pitchFamily="18" charset="0"/>
              </a:rPr>
              <a:t> de CELESTE</a:t>
            </a:r>
            <a:endParaRPr lang="fr-FR" dirty="0" smtClean="0">
              <a:latin typeface="Constantia" pitchFamily="18" charset="0"/>
            </a:endParaRPr>
          </a:p>
          <a:p>
            <a:r>
              <a:rPr lang="en-US" dirty="0" smtClean="0">
                <a:latin typeface="Constantia" pitchFamily="18" charset="0"/>
              </a:rPr>
              <a:t>Measurement of the Crab Flux Above 60 </a:t>
            </a:r>
            <a:r>
              <a:rPr lang="en-US" dirty="0" err="1" smtClean="0">
                <a:latin typeface="Constantia" pitchFamily="18" charset="0"/>
              </a:rPr>
              <a:t>GeV</a:t>
            </a:r>
            <a:r>
              <a:rPr lang="en-US" dirty="0" smtClean="0">
                <a:latin typeface="Constantia" pitchFamily="18" charset="0"/>
              </a:rPr>
              <a:t> with the CELESTE Cherenkov Telescope</a:t>
            </a:r>
            <a:br>
              <a:rPr lang="en-US" dirty="0" smtClean="0">
                <a:latin typeface="Constantia" pitchFamily="18" charset="0"/>
              </a:rPr>
            </a:br>
            <a:r>
              <a:rPr lang="en-US" dirty="0" err="1" smtClean="0">
                <a:latin typeface="Constantia" pitchFamily="18" charset="0"/>
              </a:rPr>
              <a:t>Astrophys</a:t>
            </a:r>
            <a:r>
              <a:rPr lang="en-US" dirty="0" smtClean="0">
                <a:latin typeface="Constantia" pitchFamily="18" charset="0"/>
              </a:rPr>
              <a:t>. </a:t>
            </a:r>
            <a:r>
              <a:rPr lang="fr-FR" dirty="0" smtClean="0">
                <a:latin typeface="Constantia" pitchFamily="18" charset="0"/>
              </a:rPr>
              <a:t>J. 566 (2002) 343</a:t>
            </a:r>
            <a:endParaRPr lang="en-US" dirty="0" smtClean="0">
              <a:latin typeface="Constantia" pitchFamily="18" charset="0"/>
            </a:endParaRPr>
          </a:p>
          <a:p>
            <a:pPr lvl="0">
              <a:lnSpc>
                <a:spcPts val="2500"/>
              </a:lnSpc>
            </a:pPr>
            <a:endParaRPr lang="fr-FR" dirty="0" smtClean="0"/>
          </a:p>
        </p:txBody>
      </p:sp>
      <p:pic>
        <p:nvPicPr>
          <p:cNvPr id="6" name="Image 5" descr="CELESTEIP0004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9721"/>
            <a:ext cx="4293560" cy="2918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0" y="297770"/>
            <a:ext cx="5018541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err="1" smtClean="0">
                <a:latin typeface="Rockwell" pitchFamily="18" charset="0"/>
              </a:rPr>
              <a:t>Thémistocle</a:t>
            </a:r>
            <a:r>
              <a:rPr lang="en-US" dirty="0" smtClean="0">
                <a:latin typeface="Rockwell" pitchFamily="18" charset="0"/>
              </a:rPr>
              <a:t>, CAT, CELESTE, HESS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55885" y="940729"/>
            <a:ext cx="5123543" cy="5775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Astronomie</a:t>
            </a:r>
            <a:r>
              <a:rPr lang="en-US" dirty="0" smtClean="0">
                <a:latin typeface="Constantia" pitchFamily="18" charset="0"/>
              </a:rPr>
              <a:t> gamma à haute </a:t>
            </a:r>
            <a:r>
              <a:rPr lang="en-US" dirty="0" err="1" smtClean="0">
                <a:latin typeface="Constantia" pitchFamily="18" charset="0"/>
              </a:rPr>
              <a:t>énergie</a:t>
            </a:r>
            <a:r>
              <a:rPr lang="en-US" dirty="0" smtClean="0">
                <a:latin typeface="Constantia" pitchFamily="18" charset="0"/>
              </a:rPr>
              <a:t> au sol en </a:t>
            </a:r>
            <a:r>
              <a:rPr lang="en-US" dirty="0" err="1" smtClean="0">
                <a:latin typeface="Constantia" pitchFamily="18" charset="0"/>
              </a:rPr>
              <a:t>mesurant</a:t>
            </a:r>
            <a:r>
              <a:rPr lang="en-US" dirty="0" smtClean="0">
                <a:latin typeface="Constantia" pitchFamily="18" charset="0"/>
              </a:rPr>
              <a:t> le </a:t>
            </a:r>
            <a:r>
              <a:rPr lang="en-US" dirty="0" err="1" smtClean="0">
                <a:latin typeface="Constantia" pitchFamily="18" charset="0"/>
              </a:rPr>
              <a:t>rayonnement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Tcherenkov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atmosphérique</a:t>
            </a:r>
            <a:r>
              <a:rPr lang="en-US" dirty="0" smtClean="0">
                <a:latin typeface="Constantia" pitchFamily="18" charset="0"/>
              </a:rPr>
              <a:t>.</a:t>
            </a: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Séparer</a:t>
            </a:r>
            <a:r>
              <a:rPr lang="en-US" dirty="0" smtClean="0">
                <a:latin typeface="Constantia" pitchFamily="18" charset="0"/>
              </a:rPr>
              <a:t> les gammas des hadrons.</a:t>
            </a: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1988 :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Thémistocle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sur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le site de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Thémis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(idée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Collège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+ P.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Baillon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)</a:t>
            </a: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pPr lvl="0">
              <a:lnSpc>
                <a:spcPts val="25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1994 :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Lancement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de CAT  (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Seuil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: 250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GeV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)</a:t>
            </a:r>
          </a:p>
          <a:p>
            <a:pPr lvl="0">
              <a:lnSpc>
                <a:spcPts val="25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Sources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extragalactiques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à haute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énergie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1996 :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Lancement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de CELESTE</a:t>
            </a:r>
            <a:endParaRPr lang="fr-FR" dirty="0" smtClean="0">
              <a:solidFill>
                <a:schemeClr val="bg1">
                  <a:lumMod val="65000"/>
                </a:schemeClr>
              </a:solidFill>
              <a:latin typeface="Constantia" pitchFamily="18" charset="0"/>
            </a:endParaRPr>
          </a:p>
          <a:p>
            <a:pPr lvl="0">
              <a:lnSpc>
                <a:spcPts val="2500"/>
              </a:lnSpc>
            </a:pPr>
            <a:endParaRPr lang="en-US" dirty="0" smtClean="0"/>
          </a:p>
          <a:p>
            <a:pPr lvl="0"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1999 : </a:t>
            </a:r>
            <a:r>
              <a:rPr lang="en-US" dirty="0" err="1" smtClean="0">
                <a:latin typeface="Constantia" pitchFamily="18" charset="0"/>
              </a:rPr>
              <a:t>Lancement</a:t>
            </a:r>
            <a:r>
              <a:rPr lang="en-US" dirty="0" smtClean="0">
                <a:latin typeface="Constantia" pitchFamily="18" charset="0"/>
              </a:rPr>
              <a:t> de HESS (la Rolls-Royce du </a:t>
            </a:r>
            <a:r>
              <a:rPr lang="en-US" dirty="0" err="1" smtClean="0">
                <a:latin typeface="Constantia" pitchFamily="18" charset="0"/>
              </a:rPr>
              <a:t>domaine</a:t>
            </a:r>
            <a:r>
              <a:rPr lang="en-US" dirty="0" smtClean="0">
                <a:latin typeface="Constantia" pitchFamily="18" charset="0"/>
              </a:rPr>
              <a:t>) (M. Punch, A. </a:t>
            </a:r>
            <a:r>
              <a:rPr lang="en-US" dirty="0" err="1" smtClean="0">
                <a:latin typeface="Constantia" pitchFamily="18" charset="0"/>
              </a:rPr>
              <a:t>Djannati-Ataï</a:t>
            </a:r>
            <a:r>
              <a:rPr lang="en-US" dirty="0" smtClean="0">
                <a:latin typeface="Constantia" pitchFamily="18" charset="0"/>
              </a:rPr>
              <a:t>, P. </a:t>
            </a:r>
            <a:r>
              <a:rPr lang="en-US" dirty="0" err="1" smtClean="0">
                <a:latin typeface="Constantia" pitchFamily="18" charset="0"/>
              </a:rPr>
              <a:t>Espigat</a:t>
            </a:r>
            <a:r>
              <a:rPr lang="en-US" dirty="0" smtClean="0">
                <a:latin typeface="Constantia" pitchFamily="18" charset="0"/>
              </a:rPr>
              <a:t>, S. Pita) – France / </a:t>
            </a:r>
            <a:r>
              <a:rPr lang="en-US" dirty="0" err="1" smtClean="0">
                <a:latin typeface="Constantia" pitchFamily="18" charset="0"/>
              </a:rPr>
              <a:t>Allemagne</a:t>
            </a:r>
            <a:r>
              <a:rPr lang="en-US" dirty="0" smtClean="0">
                <a:latin typeface="Constantia" pitchFamily="18" charset="0"/>
              </a:rPr>
              <a:t> / …) </a:t>
            </a:r>
          </a:p>
          <a:p>
            <a:pPr lvl="0">
              <a:lnSpc>
                <a:spcPts val="2500"/>
              </a:lnSpc>
            </a:pPr>
            <a:r>
              <a:rPr lang="en-US" sz="1600" dirty="0" smtClean="0">
                <a:latin typeface="Constantia" pitchFamily="18" charset="0"/>
              </a:rPr>
              <a:t>F. </a:t>
            </a:r>
            <a:r>
              <a:rPr lang="en-US" sz="1600" dirty="0" err="1" smtClean="0">
                <a:latin typeface="Constantia" pitchFamily="18" charset="0"/>
              </a:rPr>
              <a:t>Aharonian</a:t>
            </a:r>
            <a:r>
              <a:rPr lang="en-US" sz="1600" dirty="0" smtClean="0">
                <a:latin typeface="Constantia" pitchFamily="18" charset="0"/>
              </a:rPr>
              <a:t> et al., </a:t>
            </a:r>
            <a:r>
              <a:rPr lang="en-US" sz="1600" dirty="0" err="1" smtClean="0">
                <a:latin typeface="Constantia" pitchFamily="18" charset="0"/>
              </a:rPr>
              <a:t>Astr</a:t>
            </a:r>
            <a:r>
              <a:rPr lang="en-US" sz="1600" dirty="0" smtClean="0">
                <a:latin typeface="Constantia" pitchFamily="18" charset="0"/>
              </a:rPr>
              <a:t>. &amp; </a:t>
            </a:r>
            <a:r>
              <a:rPr lang="en-US" sz="1600" dirty="0" err="1" smtClean="0">
                <a:latin typeface="Constantia" pitchFamily="18" charset="0"/>
              </a:rPr>
              <a:t>Astroph</a:t>
            </a:r>
            <a:r>
              <a:rPr lang="en-US" sz="1600" dirty="0" smtClean="0">
                <a:latin typeface="Constantia" pitchFamily="18" charset="0"/>
              </a:rPr>
              <a:t>. 425 (2004) L13 </a:t>
            </a:r>
            <a:endParaRPr lang="fr-FR" sz="1600" dirty="0" smtClean="0">
              <a:latin typeface="Constantia" pitchFamily="18" charset="0"/>
            </a:endParaRPr>
          </a:p>
        </p:txBody>
      </p:sp>
      <p:pic>
        <p:nvPicPr>
          <p:cNvPr id="8" name="Image 7" descr="H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3074"/>
            <a:ext cx="4426857" cy="2949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Rockwell" pitchFamily="18" charset="0"/>
              </a:rPr>
              <a:t>Auger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99537" y="200501"/>
            <a:ext cx="6037943" cy="714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Etude du </a:t>
            </a:r>
            <a:r>
              <a:rPr lang="en-US" dirty="0" err="1" smtClean="0">
                <a:latin typeface="Constantia" pitchFamily="18" charset="0"/>
              </a:rPr>
              <a:t>rayonnement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cosmique</a:t>
            </a:r>
            <a:r>
              <a:rPr lang="en-US" dirty="0" smtClean="0">
                <a:latin typeface="Constantia" pitchFamily="18" charset="0"/>
              </a:rPr>
              <a:t> à </a:t>
            </a:r>
            <a:r>
              <a:rPr lang="en-US" dirty="0" err="1" smtClean="0">
                <a:latin typeface="Constantia" pitchFamily="18" charset="0"/>
              </a:rPr>
              <a:t>très</a:t>
            </a:r>
            <a:r>
              <a:rPr lang="en-US" dirty="0" smtClean="0">
                <a:latin typeface="Constantia" pitchFamily="18" charset="0"/>
              </a:rPr>
              <a:t> haute </a:t>
            </a:r>
            <a:r>
              <a:rPr lang="en-US" dirty="0" err="1" smtClean="0">
                <a:latin typeface="Constantia" pitchFamily="18" charset="0"/>
              </a:rPr>
              <a:t>énergie</a:t>
            </a:r>
            <a:r>
              <a:rPr lang="en-US" dirty="0" smtClean="0">
                <a:latin typeface="Constantia" pitchFamily="18" charset="0"/>
              </a:rPr>
              <a:t> (&gt; 10</a:t>
            </a:r>
            <a:r>
              <a:rPr lang="en-US" baseline="30000" dirty="0" smtClean="0">
                <a:latin typeface="Constantia" pitchFamily="18" charset="0"/>
              </a:rPr>
              <a:t>18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eV</a:t>
            </a:r>
            <a:r>
              <a:rPr lang="en-US" dirty="0" smtClean="0">
                <a:latin typeface="Constantia" pitchFamily="18" charset="0"/>
              </a:rPr>
              <a:t>)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 b="59969"/>
          <a:stretch>
            <a:fillRect/>
          </a:stretch>
        </p:blipFill>
        <p:spPr bwMode="auto">
          <a:xfrm>
            <a:off x="1306286" y="1138226"/>
            <a:ext cx="7620000" cy="571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9487" y="1150207"/>
            <a:ext cx="7286170" cy="570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e 3"/>
          <p:cNvGrpSpPr>
            <a:grpSpLocks/>
          </p:cNvGrpSpPr>
          <p:nvPr/>
        </p:nvGrpSpPr>
        <p:grpSpPr bwMode="auto">
          <a:xfrm>
            <a:off x="904875" y="576263"/>
            <a:ext cx="5638800" cy="5638800"/>
            <a:chOff x="904875" y="576262"/>
            <a:chExt cx="5638800" cy="5639045"/>
          </a:xfrm>
        </p:grpSpPr>
        <p:pic>
          <p:nvPicPr>
            <p:cNvPr id="15363" name="Image 1" descr="Rich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4875" y="576262"/>
              <a:ext cx="5553075" cy="3913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Image 2" descr="Rich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8700" y="4138153"/>
              <a:ext cx="5514975" cy="2077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Ellipse 4"/>
          <p:cNvSpPr/>
          <p:nvPr/>
        </p:nvSpPr>
        <p:spPr bwMode="auto">
          <a:xfrm>
            <a:off x="1724025" y="1238250"/>
            <a:ext cx="4191000" cy="5334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1990725" y="2705100"/>
            <a:ext cx="6726828" cy="3360182"/>
            <a:chOff x="1990725" y="2705100"/>
            <a:chExt cx="6726828" cy="3360182"/>
          </a:xfrm>
        </p:grpSpPr>
        <p:sp>
          <p:nvSpPr>
            <p:cNvPr id="6" name="ZoneTexte 5"/>
            <p:cNvSpPr txBox="1"/>
            <p:nvPr/>
          </p:nvSpPr>
          <p:spPr>
            <a:xfrm>
              <a:off x="1990725" y="2705100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Neutrinos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391275" y="5000625"/>
              <a:ext cx="2326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Galactic Dark Matter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019300" y="5695950"/>
              <a:ext cx="1460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Cosmic Rays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009775" y="3724275"/>
              <a:ext cx="1520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Proton Decay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2143125" y="2962275"/>
            <a:ext cx="7580556" cy="1836182"/>
            <a:chOff x="2143125" y="2962275"/>
            <a:chExt cx="7580556" cy="1836182"/>
          </a:xfrm>
        </p:grpSpPr>
        <p:sp>
          <p:nvSpPr>
            <p:cNvPr id="7" name="ZoneTexte 6"/>
            <p:cNvSpPr txBox="1"/>
            <p:nvPr/>
          </p:nvSpPr>
          <p:spPr>
            <a:xfrm>
              <a:off x="6448425" y="3257550"/>
              <a:ext cx="3275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33CC33"/>
                  </a:solidFill>
                </a:rPr>
                <a:t>Fractionnally</a:t>
              </a:r>
              <a:r>
                <a:rPr lang="en-US" dirty="0" smtClean="0">
                  <a:solidFill>
                    <a:srgbClr val="33CC33"/>
                  </a:solidFill>
                </a:rPr>
                <a:t> charged particles</a:t>
              </a:r>
              <a:endParaRPr lang="fr-FR" dirty="0">
                <a:solidFill>
                  <a:srgbClr val="33CC33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429375" y="2962275"/>
              <a:ext cx="2217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CC33"/>
                  </a:solidFill>
                </a:rPr>
                <a:t>Magnetic monopoles</a:t>
              </a:r>
              <a:endParaRPr lang="fr-FR" dirty="0">
                <a:solidFill>
                  <a:srgbClr val="33CC33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143125" y="3314700"/>
              <a:ext cx="1091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CC33"/>
                  </a:solidFill>
                </a:rPr>
                <a:t>Neutrons</a:t>
              </a:r>
              <a:endParaRPr lang="fr-FR" dirty="0">
                <a:solidFill>
                  <a:srgbClr val="33CC33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152650" y="4429125"/>
              <a:ext cx="2005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CC33"/>
                  </a:solidFill>
                </a:rPr>
                <a:t>Atomic P violation</a:t>
              </a:r>
              <a:endParaRPr lang="fr-FR" dirty="0">
                <a:solidFill>
                  <a:srgbClr val="33CC33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1074057" y="537029"/>
            <a:ext cx="4601029" cy="29028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572861" y="241757"/>
            <a:ext cx="905011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66FF"/>
                </a:solidFill>
                <a:latin typeface="Comic Sans MS" pitchFamily="66" charset="0"/>
              </a:rPr>
              <a:t>Quelques</a:t>
            </a:r>
            <a:r>
              <a:rPr lang="en-US" sz="2400" dirty="0" smtClean="0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0066FF"/>
                </a:solidFill>
                <a:latin typeface="Comic Sans MS" pitchFamily="66" charset="0"/>
              </a:rPr>
              <a:t>papiers</a:t>
            </a:r>
            <a:r>
              <a:rPr lang="en-US" sz="2400" dirty="0" smtClean="0">
                <a:solidFill>
                  <a:srgbClr val="0066FF"/>
                </a:solidFill>
                <a:latin typeface="Comic Sans MS" pitchFamily="66" charset="0"/>
              </a:rPr>
              <a:t> “</a:t>
            </a:r>
            <a:r>
              <a:rPr lang="en-US" sz="2400" dirty="0" err="1" smtClean="0">
                <a:solidFill>
                  <a:srgbClr val="0066FF"/>
                </a:solidFill>
                <a:latin typeface="Comic Sans MS" pitchFamily="66" charset="0"/>
              </a:rPr>
              <a:t>symboliques</a:t>
            </a:r>
            <a:r>
              <a:rPr lang="en-US" sz="2400" dirty="0" smtClean="0">
                <a:solidFill>
                  <a:srgbClr val="0066FF"/>
                </a:solidFill>
                <a:latin typeface="Comic Sans MS" pitchFamily="66" charset="0"/>
              </a:rPr>
              <a:t>”</a:t>
            </a:r>
          </a:p>
          <a:p>
            <a:endParaRPr lang="en-US" sz="2400" dirty="0" smtClean="0">
              <a:solidFill>
                <a:srgbClr val="0066FF"/>
              </a:solidFill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I. Phys. Rep. 151 (1987) 239 </a:t>
            </a: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II. The </a:t>
            </a:r>
            <a:r>
              <a:rPr lang="fr-FR" dirty="0" err="1">
                <a:latin typeface="Comic Sans MS" pitchFamily="66" charset="0"/>
              </a:rPr>
              <a:t>Dialog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Between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Particle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Physics</a:t>
            </a:r>
            <a:r>
              <a:rPr lang="fr-FR" dirty="0">
                <a:latin typeface="Comic Sans MS" pitchFamily="66" charset="0"/>
              </a:rPr>
              <a:t> And </a:t>
            </a:r>
            <a:r>
              <a:rPr lang="fr-FR" dirty="0" err="1" smtClean="0">
                <a:latin typeface="Comic Sans MS" pitchFamily="66" charset="0"/>
              </a:rPr>
              <a:t>Cosmology</a:t>
            </a:r>
            <a:r>
              <a:rPr lang="fr-FR" dirty="0" smtClean="0">
                <a:latin typeface="Comic Sans MS" pitchFamily="66" charset="0"/>
              </a:rPr>
              <a:t>, </a:t>
            </a:r>
            <a:r>
              <a:rPr lang="fr-FR" dirty="0" smtClean="0">
                <a:latin typeface="Comic Sans MS" pitchFamily="66" charset="0"/>
                <a:hlinkClick r:id="rId4"/>
              </a:rPr>
              <a:t>Bernard </a:t>
            </a:r>
            <a:r>
              <a:rPr lang="fr-FR" dirty="0" err="1" smtClean="0">
                <a:latin typeface="Comic Sans MS" pitchFamily="66" charset="0"/>
                <a:hlinkClick r:id="rId4"/>
              </a:rPr>
              <a:t>Sadoulet</a:t>
            </a:r>
            <a:r>
              <a:rPr lang="fr-FR" dirty="0" smtClean="0">
                <a:latin typeface="Comic Sans MS" pitchFamily="66" charset="0"/>
              </a:rPr>
              <a:t>. LBL-25212 (</a:t>
            </a:r>
            <a:r>
              <a:rPr lang="fr-FR" dirty="0" err="1" smtClean="0">
                <a:latin typeface="Comic Sans MS" pitchFamily="66" charset="0"/>
              </a:rPr>
              <a:t>Apr</a:t>
            </a:r>
            <a:r>
              <a:rPr lang="fr-FR" dirty="0" smtClean="0">
                <a:latin typeface="Comic Sans MS" pitchFamily="66" charset="0"/>
              </a:rPr>
              <a:t> 1988). Lectures </a:t>
            </a:r>
            <a:r>
              <a:rPr lang="fr-FR" dirty="0" err="1">
                <a:latin typeface="Comic Sans MS" pitchFamily="66" charset="0"/>
              </a:rPr>
              <a:t>given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at</a:t>
            </a:r>
            <a:r>
              <a:rPr lang="fr-FR" dirty="0">
                <a:latin typeface="Comic Sans MS" pitchFamily="66" charset="0"/>
              </a:rPr>
              <a:t> SLAC </a:t>
            </a:r>
            <a:r>
              <a:rPr lang="fr-FR" dirty="0" err="1">
                <a:latin typeface="Comic Sans MS" pitchFamily="66" charset="0"/>
              </a:rPr>
              <a:t>Summer</a:t>
            </a:r>
            <a:r>
              <a:rPr lang="fr-FR" dirty="0">
                <a:latin typeface="Comic Sans MS" pitchFamily="66" charset="0"/>
              </a:rPr>
              <a:t> </a:t>
            </a:r>
            <a:r>
              <a:rPr lang="fr-FR" dirty="0" err="1">
                <a:latin typeface="Comic Sans MS" pitchFamily="66" charset="0"/>
              </a:rPr>
              <a:t>Inst</a:t>
            </a:r>
            <a:r>
              <a:rPr lang="fr-FR" dirty="0">
                <a:latin typeface="Comic Sans MS" pitchFamily="66" charset="0"/>
              </a:rPr>
              <a:t>., </a:t>
            </a:r>
            <a:r>
              <a:rPr lang="fr-FR" dirty="0" err="1">
                <a:latin typeface="Comic Sans MS" pitchFamily="66" charset="0"/>
              </a:rPr>
              <a:t>Stanford</a:t>
            </a:r>
            <a:r>
              <a:rPr lang="fr-FR" dirty="0">
                <a:latin typeface="Comic Sans MS" pitchFamily="66" charset="0"/>
              </a:rPr>
              <a:t>, </a:t>
            </a:r>
            <a:r>
              <a:rPr lang="fr-FR" dirty="0" smtClean="0">
                <a:latin typeface="Comic Sans MS" pitchFamily="66" charset="0"/>
              </a:rPr>
              <a:t>CA.</a:t>
            </a:r>
            <a:endParaRPr lang="fr-F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Rockwell" pitchFamily="18" charset="0"/>
              </a:rPr>
              <a:t>Auger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99537" y="200501"/>
            <a:ext cx="6037943" cy="714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Etude du </a:t>
            </a:r>
            <a:r>
              <a:rPr lang="en-US" dirty="0" err="1" smtClean="0">
                <a:latin typeface="Constantia" pitchFamily="18" charset="0"/>
              </a:rPr>
              <a:t>rayonnement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cosmique</a:t>
            </a:r>
            <a:r>
              <a:rPr lang="en-US" dirty="0" smtClean="0">
                <a:latin typeface="Constantia" pitchFamily="18" charset="0"/>
              </a:rPr>
              <a:t> à </a:t>
            </a:r>
            <a:r>
              <a:rPr lang="en-US" dirty="0" err="1" smtClean="0">
                <a:latin typeface="Constantia" pitchFamily="18" charset="0"/>
              </a:rPr>
              <a:t>très</a:t>
            </a:r>
            <a:r>
              <a:rPr lang="en-US" dirty="0" smtClean="0">
                <a:latin typeface="Constantia" pitchFamily="18" charset="0"/>
              </a:rPr>
              <a:t> haute </a:t>
            </a:r>
            <a:r>
              <a:rPr lang="en-US" dirty="0" err="1" smtClean="0">
                <a:latin typeface="Constantia" pitchFamily="18" charset="0"/>
              </a:rPr>
              <a:t>énergie</a:t>
            </a:r>
            <a:r>
              <a:rPr lang="en-US" dirty="0" smtClean="0">
                <a:latin typeface="Constantia" pitchFamily="18" charset="0"/>
              </a:rPr>
              <a:t> (&gt; 10</a:t>
            </a:r>
            <a:r>
              <a:rPr lang="en-US" baseline="30000" dirty="0" smtClean="0">
                <a:latin typeface="Constantia" pitchFamily="18" charset="0"/>
              </a:rPr>
              <a:t>18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eV</a:t>
            </a:r>
            <a:r>
              <a:rPr lang="en-US" dirty="0" smtClean="0">
                <a:latin typeface="Constantia" pitchFamily="18" charset="0"/>
              </a:rPr>
              <a:t>)</a:t>
            </a:r>
          </a:p>
        </p:txBody>
      </p:sp>
      <p:pic>
        <p:nvPicPr>
          <p:cNvPr id="4" name="Image 3" descr="Au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538" y="3595909"/>
            <a:ext cx="3976919" cy="298268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71144" y="1281816"/>
            <a:ext cx="449217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Premières </a:t>
            </a:r>
            <a:r>
              <a:rPr lang="en-US" dirty="0" err="1" smtClean="0">
                <a:latin typeface="Constantia" pitchFamily="18" charset="0"/>
              </a:rPr>
              <a:t>idées</a:t>
            </a:r>
            <a:r>
              <a:rPr lang="en-US" dirty="0" smtClean="0">
                <a:latin typeface="Constantia" pitchFamily="18" charset="0"/>
              </a:rPr>
              <a:t> : 1995 (J. Cronin, M. </a:t>
            </a:r>
            <a:r>
              <a:rPr lang="en-US" dirty="0" err="1" smtClean="0">
                <a:latin typeface="Constantia" pitchFamily="18" charset="0"/>
              </a:rPr>
              <a:t>Boratav</a:t>
            </a:r>
            <a:r>
              <a:rPr lang="en-US" dirty="0" smtClean="0">
                <a:latin typeface="Constantia" pitchFamily="18" charset="0"/>
              </a:rPr>
              <a:t>). 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PCC (J.M. Brunet, L. </a:t>
            </a:r>
            <a:r>
              <a:rPr lang="en-US" dirty="0" err="1" smtClean="0">
                <a:latin typeface="Constantia" pitchFamily="18" charset="0"/>
              </a:rPr>
              <a:t>Guglielmi</a:t>
            </a:r>
            <a:r>
              <a:rPr lang="en-US" dirty="0" smtClean="0">
                <a:latin typeface="Constantia" pitchFamily="18" charset="0"/>
              </a:rPr>
              <a:t>, G. </a:t>
            </a:r>
            <a:r>
              <a:rPr lang="en-US" dirty="0" err="1" smtClean="0">
                <a:latin typeface="Constantia" pitchFamily="18" charset="0"/>
              </a:rPr>
              <a:t>Tristram</a:t>
            </a:r>
            <a:r>
              <a:rPr lang="en-US" dirty="0" smtClean="0">
                <a:latin typeface="Constantia" pitchFamily="18" charset="0"/>
              </a:rPr>
              <a:t>)</a:t>
            </a:r>
          </a:p>
          <a:p>
            <a:pPr>
              <a:lnSpc>
                <a:spcPts val="2500"/>
              </a:lnSpc>
            </a:pPr>
            <a:r>
              <a:rPr lang="en-US" dirty="0" err="1" smtClean="0">
                <a:latin typeface="Constantia" pitchFamily="18" charset="0"/>
              </a:rPr>
              <a:t>Détecteurs</a:t>
            </a:r>
            <a:r>
              <a:rPr lang="en-US" dirty="0" smtClean="0">
                <a:latin typeface="Constantia" pitchFamily="18" charset="0"/>
              </a:rPr>
              <a:t> au sol + Fluorescence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6458" y="3622222"/>
            <a:ext cx="3956352" cy="296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Rockwell" pitchFamily="18" charset="0"/>
              </a:rPr>
              <a:t>Auger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99537" y="200501"/>
            <a:ext cx="6037943" cy="714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Etude du </a:t>
            </a:r>
            <a:r>
              <a:rPr lang="en-US" dirty="0" err="1" smtClean="0">
                <a:latin typeface="Constantia" pitchFamily="18" charset="0"/>
              </a:rPr>
              <a:t>rayonnement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cosmique</a:t>
            </a:r>
            <a:r>
              <a:rPr lang="en-US" dirty="0" smtClean="0">
                <a:latin typeface="Constantia" pitchFamily="18" charset="0"/>
              </a:rPr>
              <a:t> à </a:t>
            </a:r>
            <a:r>
              <a:rPr lang="en-US" dirty="0" err="1" smtClean="0">
                <a:latin typeface="Constantia" pitchFamily="18" charset="0"/>
              </a:rPr>
              <a:t>très</a:t>
            </a:r>
            <a:r>
              <a:rPr lang="en-US" dirty="0" smtClean="0">
                <a:latin typeface="Constantia" pitchFamily="18" charset="0"/>
              </a:rPr>
              <a:t> haute </a:t>
            </a:r>
            <a:r>
              <a:rPr lang="en-US" dirty="0" err="1" smtClean="0">
                <a:latin typeface="Constantia" pitchFamily="18" charset="0"/>
              </a:rPr>
              <a:t>énergie</a:t>
            </a:r>
            <a:r>
              <a:rPr lang="en-US" dirty="0" smtClean="0">
                <a:latin typeface="Constantia" pitchFamily="18" charset="0"/>
              </a:rPr>
              <a:t> (&gt; 10</a:t>
            </a:r>
            <a:r>
              <a:rPr lang="en-US" baseline="30000" dirty="0" smtClean="0">
                <a:latin typeface="Constantia" pitchFamily="18" charset="0"/>
              </a:rPr>
              <a:t>18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eV</a:t>
            </a:r>
            <a:r>
              <a:rPr lang="en-US" dirty="0" smtClean="0">
                <a:latin typeface="Constantia" pitchFamily="18" charset="0"/>
              </a:rPr>
              <a:t>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971144" y="1281816"/>
            <a:ext cx="4695370" cy="344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Premières </a:t>
            </a:r>
            <a:r>
              <a:rPr lang="en-US" dirty="0" err="1" smtClean="0">
                <a:latin typeface="Constantia" pitchFamily="18" charset="0"/>
              </a:rPr>
              <a:t>idées</a:t>
            </a:r>
            <a:r>
              <a:rPr lang="en-US" dirty="0" smtClean="0">
                <a:latin typeface="Constantia" pitchFamily="18" charset="0"/>
              </a:rPr>
              <a:t> : 1995 </a:t>
            </a: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2000 : Début construction </a:t>
            </a:r>
            <a:r>
              <a:rPr lang="en-US" dirty="0" err="1" smtClean="0">
                <a:latin typeface="Constantia" pitchFamily="18" charset="0"/>
              </a:rPr>
              <a:t>Observatoire</a:t>
            </a:r>
            <a:r>
              <a:rPr lang="en-US" dirty="0" smtClean="0">
                <a:latin typeface="Constantia" pitchFamily="18" charset="0"/>
              </a:rPr>
              <a:t> 2006 : Premiers </a:t>
            </a:r>
            <a:r>
              <a:rPr lang="en-US" dirty="0" err="1" smtClean="0">
                <a:latin typeface="Constantia" pitchFamily="18" charset="0"/>
              </a:rPr>
              <a:t>résultats</a:t>
            </a: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2008 : Inauguration</a:t>
            </a: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r>
              <a:rPr lang="en-US" dirty="0" smtClean="0">
                <a:latin typeface="Constantia" pitchFamily="18" charset="0"/>
              </a:rPr>
              <a:t>Confirmation de la </a:t>
            </a:r>
            <a:r>
              <a:rPr lang="en-US" dirty="0" err="1" smtClean="0">
                <a:latin typeface="Constantia" pitchFamily="18" charset="0"/>
              </a:rPr>
              <a:t>coupure</a:t>
            </a:r>
            <a:r>
              <a:rPr lang="en-US" dirty="0" smtClean="0">
                <a:latin typeface="Constantia" pitchFamily="18" charset="0"/>
              </a:rPr>
              <a:t> GZK</a:t>
            </a:r>
          </a:p>
          <a:p>
            <a:r>
              <a:rPr lang="en-US" dirty="0" smtClean="0">
                <a:latin typeface="Constantia" pitchFamily="18" charset="0"/>
              </a:rPr>
              <a:t>Observation of the suppression of the flux of cosmic rays above 4 × 10</a:t>
            </a:r>
            <a:r>
              <a:rPr lang="en-US" baseline="30000" dirty="0" smtClean="0">
                <a:latin typeface="Constantia" pitchFamily="18" charset="0"/>
              </a:rPr>
              <a:t>19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eV</a:t>
            </a:r>
            <a:endParaRPr lang="en-US" dirty="0" smtClean="0">
              <a:latin typeface="Constantia" pitchFamily="18" charset="0"/>
            </a:endParaRPr>
          </a:p>
          <a:p>
            <a:r>
              <a:rPr lang="fr-FR" dirty="0" smtClean="0">
                <a:latin typeface="Constantia" pitchFamily="18" charset="0"/>
              </a:rPr>
              <a:t>J. Abraham et al., </a:t>
            </a:r>
            <a:r>
              <a:rPr lang="fr-FR" dirty="0" err="1" smtClean="0">
                <a:latin typeface="Constantia" pitchFamily="18" charset="0"/>
              </a:rPr>
              <a:t>arXiv</a:t>
            </a:r>
            <a:r>
              <a:rPr lang="fr-FR" dirty="0" smtClean="0">
                <a:latin typeface="Constantia" pitchFamily="18" charset="0"/>
              </a:rPr>
              <a:t>:0806.4302</a:t>
            </a: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</p:txBody>
      </p:sp>
      <p:pic>
        <p:nvPicPr>
          <p:cNvPr id="8" name="Image 7" descr="auger_spect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8240"/>
            <a:ext cx="4867275" cy="421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Rockwell" pitchFamily="18" charset="0"/>
              </a:rPr>
              <a:t>Auger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99537" y="200501"/>
            <a:ext cx="6037943" cy="714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Etude du </a:t>
            </a:r>
            <a:r>
              <a:rPr lang="en-US" dirty="0" err="1" smtClean="0">
                <a:latin typeface="Constantia" pitchFamily="18" charset="0"/>
              </a:rPr>
              <a:t>rayonnement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cosmique</a:t>
            </a:r>
            <a:r>
              <a:rPr lang="en-US" dirty="0" smtClean="0">
                <a:latin typeface="Constantia" pitchFamily="18" charset="0"/>
              </a:rPr>
              <a:t> à </a:t>
            </a:r>
            <a:r>
              <a:rPr lang="en-US" dirty="0" err="1" smtClean="0">
                <a:latin typeface="Constantia" pitchFamily="18" charset="0"/>
              </a:rPr>
              <a:t>très</a:t>
            </a:r>
            <a:r>
              <a:rPr lang="en-US" dirty="0" smtClean="0">
                <a:latin typeface="Constantia" pitchFamily="18" charset="0"/>
              </a:rPr>
              <a:t> haute </a:t>
            </a:r>
            <a:r>
              <a:rPr lang="en-US" dirty="0" err="1" smtClean="0">
                <a:latin typeface="Constantia" pitchFamily="18" charset="0"/>
              </a:rPr>
              <a:t>énergie</a:t>
            </a:r>
            <a:r>
              <a:rPr lang="en-US" dirty="0" smtClean="0">
                <a:latin typeface="Constantia" pitchFamily="18" charset="0"/>
              </a:rPr>
              <a:t> (&gt; 10</a:t>
            </a:r>
            <a:r>
              <a:rPr lang="en-US" baseline="30000" dirty="0" smtClean="0">
                <a:latin typeface="Constantia" pitchFamily="18" charset="0"/>
              </a:rPr>
              <a:t>18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eV</a:t>
            </a:r>
            <a:r>
              <a:rPr lang="en-US" dirty="0" smtClean="0">
                <a:latin typeface="Constantia" pitchFamily="18" charset="0"/>
              </a:rPr>
              <a:t>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971144" y="1281816"/>
            <a:ext cx="4695370" cy="4829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Premières </a:t>
            </a:r>
            <a:r>
              <a:rPr lang="en-US" dirty="0" err="1" smtClean="0">
                <a:latin typeface="Constantia" pitchFamily="18" charset="0"/>
              </a:rPr>
              <a:t>idées</a:t>
            </a:r>
            <a:r>
              <a:rPr lang="en-US" dirty="0" smtClean="0">
                <a:latin typeface="Constantia" pitchFamily="18" charset="0"/>
              </a:rPr>
              <a:t> : 1995 (J. Cronin, M. </a:t>
            </a:r>
            <a:r>
              <a:rPr lang="en-US" dirty="0" err="1" smtClean="0">
                <a:latin typeface="Constantia" pitchFamily="18" charset="0"/>
              </a:rPr>
              <a:t>Boratav</a:t>
            </a:r>
            <a:r>
              <a:rPr lang="en-US" dirty="0" smtClean="0">
                <a:latin typeface="Constantia" pitchFamily="18" charset="0"/>
              </a:rPr>
              <a:t>). </a:t>
            </a: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2000 : Début construction </a:t>
            </a:r>
            <a:r>
              <a:rPr lang="en-US" dirty="0" err="1" smtClean="0">
                <a:latin typeface="Constantia" pitchFamily="18" charset="0"/>
              </a:rPr>
              <a:t>Observatoire</a:t>
            </a:r>
            <a:r>
              <a:rPr lang="en-US" dirty="0" smtClean="0">
                <a:latin typeface="Constantia" pitchFamily="18" charset="0"/>
              </a:rPr>
              <a:t> 2006 : Premiers </a:t>
            </a:r>
            <a:r>
              <a:rPr lang="en-US" dirty="0" err="1" smtClean="0">
                <a:latin typeface="Constantia" pitchFamily="18" charset="0"/>
              </a:rPr>
              <a:t>résultats</a:t>
            </a:r>
            <a:endParaRPr lang="en-US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2008 : Inauguration</a:t>
            </a: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Confirmation de la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coupure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GZK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Observation of the suppression of the flux of cosmic rays above 4 × 10</a:t>
            </a:r>
            <a:r>
              <a:rPr lang="en-US" baseline="30000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19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eV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Constantia" pitchFamily="18" charset="0"/>
            </a:endParaRP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J. Abraham et al.,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arXiv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  <a:latin typeface="Constantia" pitchFamily="18" charset="0"/>
              </a:rPr>
              <a:t>:0806.4302</a:t>
            </a:r>
          </a:p>
          <a:p>
            <a:endParaRPr lang="en-US" dirty="0" smtClean="0">
              <a:latin typeface="Constantia" pitchFamily="18" charset="0"/>
            </a:endParaRPr>
          </a:p>
          <a:p>
            <a:r>
              <a:rPr lang="en-US" dirty="0" smtClean="0">
                <a:latin typeface="Constantia" pitchFamily="18" charset="0"/>
              </a:rPr>
              <a:t>Correlation of the highest-energy cosmic rays </a:t>
            </a:r>
            <a:r>
              <a:rPr lang="fr-FR" dirty="0" err="1" smtClean="0">
                <a:latin typeface="Constantia" pitchFamily="18" charset="0"/>
              </a:rPr>
              <a:t>with</a:t>
            </a:r>
            <a:r>
              <a:rPr lang="fr-FR" dirty="0" smtClean="0">
                <a:latin typeface="Constantia" pitchFamily="18" charset="0"/>
              </a:rPr>
              <a:t> the positions of </a:t>
            </a:r>
            <a:r>
              <a:rPr lang="fr-FR" dirty="0" err="1" smtClean="0">
                <a:latin typeface="Constantia" pitchFamily="18" charset="0"/>
              </a:rPr>
              <a:t>nearby</a:t>
            </a:r>
            <a:r>
              <a:rPr lang="fr-FR" dirty="0" smtClean="0">
                <a:latin typeface="Constantia" pitchFamily="18" charset="0"/>
              </a:rPr>
              <a:t> active </a:t>
            </a:r>
            <a:r>
              <a:rPr lang="fr-FR" dirty="0" err="1" smtClean="0">
                <a:latin typeface="Constantia" pitchFamily="18" charset="0"/>
              </a:rPr>
              <a:t>galactic</a:t>
            </a:r>
            <a:r>
              <a:rPr lang="fr-FR" dirty="0" smtClean="0">
                <a:latin typeface="Constantia" pitchFamily="18" charset="0"/>
              </a:rPr>
              <a:t> </a:t>
            </a:r>
            <a:r>
              <a:rPr lang="fr-FR" dirty="0" err="1" smtClean="0">
                <a:latin typeface="Constantia" pitchFamily="18" charset="0"/>
              </a:rPr>
              <a:t>nuclei</a:t>
            </a:r>
            <a:endParaRPr lang="fr-FR" dirty="0" smtClean="0">
              <a:latin typeface="Constantia" pitchFamily="18" charset="0"/>
            </a:endParaRPr>
          </a:p>
          <a:p>
            <a:r>
              <a:rPr lang="fr-FR" dirty="0" smtClean="0">
                <a:latin typeface="Constantia" pitchFamily="18" charset="0"/>
              </a:rPr>
              <a:t>J. Abraham et al., Science</a:t>
            </a:r>
            <a:r>
              <a:rPr lang="en-US" dirty="0" smtClean="0">
                <a:latin typeface="Constantia" pitchFamily="18" charset="0"/>
              </a:rPr>
              <a:t> 318 (2008) 938 </a:t>
            </a: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</p:txBody>
      </p:sp>
      <p:pic>
        <p:nvPicPr>
          <p:cNvPr id="6" name="Image 5" descr="auger_science.jpg"/>
          <p:cNvPicPr>
            <a:picLocks noChangeAspect="1"/>
          </p:cNvPicPr>
          <p:nvPr/>
        </p:nvPicPr>
        <p:blipFill>
          <a:blip r:embed="rId2" cstate="print"/>
          <a:srcRect r="2197"/>
          <a:stretch>
            <a:fillRect/>
          </a:stretch>
        </p:blipFill>
        <p:spPr>
          <a:xfrm>
            <a:off x="0" y="4238171"/>
            <a:ext cx="4898584" cy="2307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err="1" smtClean="0">
                <a:latin typeface="Rockwell" pitchFamily="18" charset="0"/>
              </a:rPr>
              <a:t>Archéops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83314" y="302099"/>
            <a:ext cx="4978400" cy="5675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La plus belle R&amp;D en </a:t>
            </a:r>
            <a:r>
              <a:rPr lang="en-US" dirty="0" err="1" smtClean="0">
                <a:latin typeface="Constantia" pitchFamily="18" charset="0"/>
              </a:rPr>
              <a:t>cosmologie</a:t>
            </a:r>
            <a:r>
              <a:rPr lang="en-US" dirty="0" smtClean="0">
                <a:latin typeface="Constantia" pitchFamily="18" charset="0"/>
              </a:rPr>
              <a:t> !</a:t>
            </a:r>
            <a:r>
              <a:rPr lang="fr-FR" dirty="0" smtClean="0">
                <a:latin typeface="Constantia" pitchFamily="18" charset="0"/>
              </a:rPr>
              <a:t> Recherche des anisotropies du fond diffus cosmologique à haute résolution angulaire et sur une large partie du ciel.</a:t>
            </a:r>
          </a:p>
          <a:p>
            <a:r>
              <a:rPr lang="fr-FR" dirty="0" smtClean="0">
                <a:latin typeface="Constantia" pitchFamily="18" charset="0"/>
              </a:rPr>
              <a:t> </a:t>
            </a:r>
            <a:endParaRPr lang="en-US" dirty="0" smtClean="0">
              <a:latin typeface="Constantia" pitchFamily="18" charset="0"/>
            </a:endParaRPr>
          </a:p>
          <a:p>
            <a:r>
              <a:rPr lang="fr-FR" dirty="0" smtClean="0">
                <a:latin typeface="Constantia" pitchFamily="18" charset="0"/>
              </a:rPr>
              <a:t>1998 : </a:t>
            </a:r>
            <a:r>
              <a:rPr lang="fr-FR" dirty="0" err="1" smtClean="0">
                <a:latin typeface="Constantia" pitchFamily="18" charset="0"/>
              </a:rPr>
              <a:t>Proposal</a:t>
            </a:r>
            <a:r>
              <a:rPr lang="fr-FR" dirty="0" smtClean="0">
                <a:latin typeface="Constantia" pitchFamily="18" charset="0"/>
              </a:rPr>
              <a:t>  (Y. Giraud-</a:t>
            </a:r>
            <a:r>
              <a:rPr lang="fr-FR" dirty="0" err="1" smtClean="0">
                <a:latin typeface="Constantia" pitchFamily="18" charset="0"/>
              </a:rPr>
              <a:t>Héraud</a:t>
            </a:r>
            <a:r>
              <a:rPr lang="fr-FR" dirty="0" smtClean="0">
                <a:latin typeface="Constantia" pitchFamily="18" charset="0"/>
              </a:rPr>
              <a:t> au CS de l’IN2P3)</a:t>
            </a:r>
          </a:p>
          <a:p>
            <a:r>
              <a:rPr lang="fr-FR" dirty="0" smtClean="0">
                <a:latin typeface="Constantia" pitchFamily="18" charset="0"/>
              </a:rPr>
              <a:t>PCC, </a:t>
            </a:r>
            <a:r>
              <a:rPr lang="en-US" dirty="0" smtClean="0">
                <a:latin typeface="Constantia" pitchFamily="18" charset="0"/>
              </a:rPr>
              <a:t>Caltech, </a:t>
            </a:r>
            <a:r>
              <a:rPr lang="en-US" dirty="0" err="1" smtClean="0">
                <a:latin typeface="Constantia" pitchFamily="18" charset="0"/>
              </a:rPr>
              <a:t>Saclay</a:t>
            </a:r>
            <a:r>
              <a:rPr lang="en-US" dirty="0" smtClean="0">
                <a:latin typeface="Constantia" pitchFamily="18" charset="0"/>
              </a:rPr>
              <a:t>, CESR-Toulouse, CRTBT-Grenoble, CSNSM-</a:t>
            </a:r>
            <a:r>
              <a:rPr lang="en-US" dirty="0" err="1" smtClean="0">
                <a:latin typeface="Constantia" pitchFamily="18" charset="0"/>
              </a:rPr>
              <a:t>Orsay</a:t>
            </a:r>
            <a:r>
              <a:rPr lang="en-US" dirty="0" smtClean="0">
                <a:latin typeface="Constantia" pitchFamily="18" charset="0"/>
              </a:rPr>
              <a:t>, IAP, IAS LAL, Grenoble, London, Cardiff</a:t>
            </a:r>
            <a:endParaRPr lang="fr-FR" dirty="0" smtClean="0">
              <a:latin typeface="Constantia" pitchFamily="18" charset="0"/>
            </a:endParaRPr>
          </a:p>
          <a:p>
            <a:r>
              <a:rPr lang="en-US" dirty="0" smtClean="0">
                <a:latin typeface="Constantia" pitchFamily="18" charset="0"/>
              </a:rPr>
              <a:t> </a:t>
            </a:r>
            <a:endParaRPr lang="fr-FR" dirty="0" smtClean="0">
              <a:latin typeface="Constantia" pitchFamily="18" charset="0"/>
            </a:endParaRPr>
          </a:p>
          <a:p>
            <a:r>
              <a:rPr lang="fr-FR" dirty="0" smtClean="0">
                <a:latin typeface="Constantia" pitchFamily="18" charset="0"/>
              </a:rPr>
              <a:t>J.G. Bartlett, J. </a:t>
            </a:r>
            <a:r>
              <a:rPr lang="fr-FR" dirty="0" err="1" smtClean="0">
                <a:latin typeface="Constantia" pitchFamily="18" charset="0"/>
              </a:rPr>
              <a:t>Delabrouille</a:t>
            </a:r>
            <a:r>
              <a:rPr lang="fr-FR" dirty="0" smtClean="0">
                <a:latin typeface="Constantia" pitchFamily="18" charset="0"/>
              </a:rPr>
              <a:t>, Y. Giraud-</a:t>
            </a:r>
            <a:r>
              <a:rPr lang="fr-FR" dirty="0" err="1" smtClean="0">
                <a:latin typeface="Constantia" pitchFamily="18" charset="0"/>
              </a:rPr>
              <a:t>Héraud</a:t>
            </a:r>
            <a:r>
              <a:rPr lang="fr-FR" dirty="0" smtClean="0">
                <a:latin typeface="Constantia" pitchFamily="18" charset="0"/>
              </a:rPr>
              <a:t>, J. Kaplan + Doctorants</a:t>
            </a:r>
          </a:p>
          <a:p>
            <a:r>
              <a:rPr lang="en-US" dirty="0" smtClean="0">
                <a:latin typeface="Constantia" pitchFamily="18" charset="0"/>
              </a:rPr>
              <a:t>SPP : E. </a:t>
            </a:r>
            <a:r>
              <a:rPr lang="en-US" dirty="0" err="1" smtClean="0">
                <a:latin typeface="Constantia" pitchFamily="18" charset="0"/>
              </a:rPr>
              <a:t>Aubourg</a:t>
            </a:r>
            <a:r>
              <a:rPr lang="en-US" dirty="0" smtClean="0">
                <a:latin typeface="Constantia" pitchFamily="18" charset="0"/>
              </a:rPr>
              <a:t>, C. </a:t>
            </a:r>
            <a:r>
              <a:rPr lang="en-US" dirty="0" err="1" smtClean="0">
                <a:latin typeface="Constantia" pitchFamily="18" charset="0"/>
              </a:rPr>
              <a:t>Magneville</a:t>
            </a:r>
            <a:r>
              <a:rPr lang="en-US" dirty="0" smtClean="0">
                <a:latin typeface="Constantia" pitchFamily="18" charset="0"/>
              </a:rPr>
              <a:t>, D. </a:t>
            </a:r>
            <a:r>
              <a:rPr lang="en-US" dirty="0" err="1" smtClean="0">
                <a:latin typeface="Constantia" pitchFamily="18" charset="0"/>
              </a:rPr>
              <a:t>Yvon</a:t>
            </a:r>
            <a:endParaRPr lang="en-US" dirty="0" smtClean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  <a:p>
            <a:r>
              <a:rPr lang="en-US" dirty="0" err="1" smtClean="0">
                <a:latin typeface="Constantia" pitchFamily="18" charset="0"/>
              </a:rPr>
              <a:t>Vols</a:t>
            </a:r>
            <a:r>
              <a:rPr lang="en-US" dirty="0" smtClean="0">
                <a:latin typeface="Constantia" pitchFamily="18" charset="0"/>
              </a:rPr>
              <a:t> entre </a:t>
            </a:r>
            <a:r>
              <a:rPr lang="en-US" dirty="0" err="1" smtClean="0">
                <a:latin typeface="Constantia" pitchFamily="18" charset="0"/>
              </a:rPr>
              <a:t>Kiruna</a:t>
            </a:r>
            <a:r>
              <a:rPr lang="en-US" dirty="0" smtClean="0">
                <a:latin typeface="Constantia" pitchFamily="18" charset="0"/>
              </a:rPr>
              <a:t> et la </a:t>
            </a:r>
            <a:r>
              <a:rPr lang="en-US" dirty="0" err="1" smtClean="0">
                <a:latin typeface="Constantia" pitchFamily="18" charset="0"/>
              </a:rPr>
              <a:t>Sibérie</a:t>
            </a:r>
            <a:r>
              <a:rPr lang="en-US" dirty="0" smtClean="0">
                <a:latin typeface="Constantia" pitchFamily="18" charset="0"/>
              </a:rPr>
              <a:t> : </a:t>
            </a:r>
            <a:r>
              <a:rPr lang="en-US" dirty="0" err="1" smtClean="0">
                <a:latin typeface="Constantia" pitchFamily="18" charset="0"/>
              </a:rPr>
              <a:t>janvier</a:t>
            </a:r>
            <a:r>
              <a:rPr lang="en-US" dirty="0" smtClean="0">
                <a:latin typeface="Constantia" pitchFamily="18" charset="0"/>
              </a:rPr>
              <a:t> 2001, </a:t>
            </a:r>
            <a:r>
              <a:rPr lang="en-US" dirty="0" err="1" smtClean="0">
                <a:latin typeface="Constantia" pitchFamily="18" charset="0"/>
              </a:rPr>
              <a:t>janvier</a:t>
            </a:r>
            <a:r>
              <a:rPr lang="en-US" dirty="0" smtClean="0">
                <a:latin typeface="Constantia" pitchFamily="18" charset="0"/>
              </a:rPr>
              <a:t> 2002</a:t>
            </a:r>
          </a:p>
          <a:p>
            <a:endParaRPr lang="en-US" dirty="0" smtClean="0">
              <a:latin typeface="Constantia" pitchFamily="18" charset="0"/>
            </a:endParaRPr>
          </a:p>
          <a:p>
            <a:r>
              <a:rPr lang="en-US" dirty="0" smtClean="0">
                <a:latin typeface="Constantia" pitchFamily="18" charset="0"/>
              </a:rPr>
              <a:t>Prototype de Planck</a:t>
            </a:r>
            <a:endParaRPr lang="fr-FR" dirty="0" smtClean="0">
              <a:latin typeface="Constantia" pitchFamily="18" charset="0"/>
            </a:endParaRPr>
          </a:p>
          <a:p>
            <a:pPr>
              <a:lnSpc>
                <a:spcPts val="2500"/>
              </a:lnSpc>
            </a:pPr>
            <a:endParaRPr lang="en-US" dirty="0" smtClean="0">
              <a:latin typeface="Constantia" pitchFamily="18" charset="0"/>
            </a:endParaRPr>
          </a:p>
        </p:txBody>
      </p:sp>
      <p:pic>
        <p:nvPicPr>
          <p:cNvPr id="4" name="Image 3" descr="Archeo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626" y="1742507"/>
            <a:ext cx="3546929" cy="3943918"/>
          </a:xfrm>
          <a:prstGeom prst="rect">
            <a:avLst/>
          </a:prstGeom>
        </p:spPr>
      </p:pic>
      <p:pic>
        <p:nvPicPr>
          <p:cNvPr id="10242" name="Picture 2" descr="IMG_30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7341" y="2472644"/>
            <a:ext cx="5780088" cy="433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337231" y="297770"/>
            <a:ext cx="2565626" cy="384401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err="1" smtClean="0">
                <a:latin typeface="Rockwell" pitchFamily="18" charset="0"/>
              </a:rPr>
              <a:t>Archéops</a:t>
            </a:r>
            <a:endParaRPr lang="fr-FR" dirty="0">
              <a:latin typeface="Rockwell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83314" y="302099"/>
            <a:ext cx="49784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>
                <a:latin typeface="Constantia" pitchFamily="18" charset="0"/>
              </a:rPr>
              <a:t>La plus belle R&amp;D en </a:t>
            </a:r>
            <a:r>
              <a:rPr lang="en-US" dirty="0" err="1" smtClean="0">
                <a:latin typeface="Constantia" pitchFamily="18" charset="0"/>
              </a:rPr>
              <a:t>cosmologie</a:t>
            </a:r>
            <a:r>
              <a:rPr lang="en-US" dirty="0" smtClean="0">
                <a:latin typeface="Constantia" pitchFamily="18" charset="0"/>
              </a:rPr>
              <a:t> !</a:t>
            </a:r>
          </a:p>
        </p:txBody>
      </p:sp>
      <p:pic>
        <p:nvPicPr>
          <p:cNvPr id="5" name="Image 4" descr="archeop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72" y="1654629"/>
            <a:ext cx="4448119" cy="4248376"/>
          </a:xfrm>
          <a:prstGeom prst="rect">
            <a:avLst/>
          </a:prstGeom>
        </p:spPr>
      </p:pic>
      <p:pic>
        <p:nvPicPr>
          <p:cNvPr id="6" name="Image 5" descr="archeop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571" y="4470784"/>
            <a:ext cx="4985657" cy="49526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8" name="Image 7" descr="archeops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2632" y="1698171"/>
            <a:ext cx="5329196" cy="169627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04223" y="3454401"/>
            <a:ext cx="496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tantia" pitchFamily="18" charset="0"/>
              </a:rPr>
              <a:t>Astronomy and Astrophysics 399 (2003) L25 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uronne_laurier1.jpg"/>
          <p:cNvPicPr>
            <a:picLocks noChangeAspect="1"/>
          </p:cNvPicPr>
          <p:nvPr/>
        </p:nvPicPr>
        <p:blipFill>
          <a:blip r:embed="rId2" cstate="print">
            <a:lum bright="60000"/>
          </a:blip>
          <a:stretch>
            <a:fillRect/>
          </a:stretch>
        </p:blipFill>
        <p:spPr>
          <a:xfrm>
            <a:off x="1700892" y="771979"/>
            <a:ext cx="5861051" cy="586105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4113" y="692497"/>
            <a:ext cx="859004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Constantia" pitchFamily="18" charset="0"/>
              </a:rPr>
              <a:t>Quelques</a:t>
            </a:r>
            <a:r>
              <a:rPr lang="en-US" sz="3200" dirty="0" smtClean="0">
                <a:latin typeface="Constantia" pitchFamily="18" charset="0"/>
              </a:rPr>
              <a:t> “</a:t>
            </a:r>
            <a:r>
              <a:rPr lang="en-US" sz="3200" dirty="0" err="1" smtClean="0">
                <a:solidFill>
                  <a:srgbClr val="FF0066"/>
                </a:solidFill>
                <a:latin typeface="Constantia" pitchFamily="18" charset="0"/>
              </a:rPr>
              <a:t>topcites</a:t>
            </a:r>
            <a:r>
              <a:rPr lang="en-US" sz="3200" dirty="0" smtClean="0">
                <a:latin typeface="Constantia" pitchFamily="18" charset="0"/>
              </a:rPr>
              <a:t>” (</a:t>
            </a:r>
            <a:r>
              <a:rPr lang="en-US" sz="3200" dirty="0" err="1" smtClean="0">
                <a:latin typeface="Constantia" pitchFamily="18" charset="0"/>
              </a:rPr>
              <a:t>sur</a:t>
            </a:r>
            <a:r>
              <a:rPr lang="en-US" sz="3200" dirty="0" smtClean="0">
                <a:latin typeface="Constantia" pitchFamily="18" charset="0"/>
              </a:rPr>
              <a:t> les </a:t>
            </a:r>
            <a:r>
              <a:rPr lang="en-US" sz="3200" dirty="0" err="1" smtClean="0">
                <a:latin typeface="Constantia" pitchFamily="18" charset="0"/>
              </a:rPr>
              <a:t>résultats</a:t>
            </a:r>
            <a:r>
              <a:rPr lang="en-US" sz="3200" dirty="0" smtClean="0">
                <a:latin typeface="Constantia" pitchFamily="18" charset="0"/>
              </a:rPr>
              <a:t>)</a:t>
            </a:r>
          </a:p>
          <a:p>
            <a:endParaRPr lang="en-US" dirty="0" smtClean="0">
              <a:latin typeface="Constanti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Archéops</a:t>
            </a:r>
            <a:r>
              <a:rPr lang="en-US" dirty="0" smtClean="0">
                <a:latin typeface="Constantia" pitchFamily="18" charset="0"/>
              </a:rPr>
              <a:t> – A. Benoit et al., Astronomy and Astrophysics 399 (2003) L25 : </a:t>
            </a:r>
            <a:r>
              <a:rPr lang="en-US" sz="2800" dirty="0" smtClean="0">
                <a:latin typeface="Constantia" pitchFamily="18" charset="0"/>
              </a:rPr>
              <a:t>165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nstantia" pitchFamily="18" charset="0"/>
              </a:rPr>
              <a:t> Auger – J. Abraham et al., Science 318 (2008) 938 : </a:t>
            </a:r>
            <a:r>
              <a:rPr lang="en-US" sz="2800" dirty="0" smtClean="0">
                <a:latin typeface="Constantia" pitchFamily="18" charset="0"/>
              </a:rPr>
              <a:t>215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Bugey</a:t>
            </a:r>
            <a:r>
              <a:rPr lang="en-US" dirty="0" smtClean="0">
                <a:latin typeface="Constantia" pitchFamily="18" charset="0"/>
              </a:rPr>
              <a:t> – B. </a:t>
            </a:r>
            <a:r>
              <a:rPr lang="en-US" dirty="0" err="1" smtClean="0">
                <a:latin typeface="Constantia" pitchFamily="18" charset="0"/>
              </a:rPr>
              <a:t>Achkar</a:t>
            </a:r>
            <a:r>
              <a:rPr lang="en-US" dirty="0" smtClean="0">
                <a:latin typeface="Constantia" pitchFamily="18" charset="0"/>
              </a:rPr>
              <a:t> et al., </a:t>
            </a:r>
            <a:r>
              <a:rPr lang="en-US" dirty="0" err="1" smtClean="0">
                <a:latin typeface="Constantia" pitchFamily="18" charset="0"/>
              </a:rPr>
              <a:t>Nucl</a:t>
            </a:r>
            <a:r>
              <a:rPr lang="en-US" dirty="0" smtClean="0">
                <a:latin typeface="Constantia" pitchFamily="18" charset="0"/>
              </a:rPr>
              <a:t>. Phys. B434 (1995) 503 : </a:t>
            </a:r>
            <a:r>
              <a:rPr lang="en-US" sz="2800" dirty="0" smtClean="0">
                <a:latin typeface="Constantia" pitchFamily="18" charset="0"/>
              </a:rPr>
              <a:t>481</a:t>
            </a:r>
            <a:endParaRPr lang="fr-FR" sz="2800" dirty="0" smtClean="0">
              <a:latin typeface="Constanti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Chooz</a:t>
            </a:r>
            <a:r>
              <a:rPr lang="en-US" dirty="0" smtClean="0">
                <a:latin typeface="Constantia" pitchFamily="18" charset="0"/>
              </a:rPr>
              <a:t> – M. </a:t>
            </a:r>
            <a:r>
              <a:rPr lang="en-US" dirty="0" err="1" smtClean="0">
                <a:latin typeface="Constantia" pitchFamily="18" charset="0"/>
              </a:rPr>
              <a:t>Apollonio</a:t>
            </a:r>
            <a:r>
              <a:rPr lang="en-US" dirty="0" smtClean="0">
                <a:latin typeface="Constantia" pitchFamily="18" charset="0"/>
              </a:rPr>
              <a:t> et al., Phys. </a:t>
            </a:r>
            <a:r>
              <a:rPr lang="en-US" dirty="0" err="1" smtClean="0">
                <a:latin typeface="Constantia" pitchFamily="18" charset="0"/>
              </a:rPr>
              <a:t>Lett</a:t>
            </a:r>
            <a:r>
              <a:rPr lang="en-US" dirty="0" smtClean="0">
                <a:latin typeface="Constantia" pitchFamily="18" charset="0"/>
              </a:rPr>
              <a:t>. B466 (1999) 415 : </a:t>
            </a:r>
            <a:r>
              <a:rPr lang="en-US" sz="4000" dirty="0" smtClean="0">
                <a:latin typeface="Constantia" pitchFamily="18" charset="0"/>
              </a:rPr>
              <a:t>1409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nstantia" pitchFamily="18" charset="0"/>
              </a:rPr>
              <a:t> DVP </a:t>
            </a:r>
            <a:r>
              <a:rPr lang="en-US" dirty="0" err="1" smtClean="0">
                <a:latin typeface="Constantia" pitchFamily="18" charset="0"/>
              </a:rPr>
              <a:t>Fréjus</a:t>
            </a:r>
            <a:r>
              <a:rPr lang="en-US" dirty="0" smtClean="0">
                <a:latin typeface="Constantia" pitchFamily="18" charset="0"/>
              </a:rPr>
              <a:t> – K. </a:t>
            </a:r>
            <a:r>
              <a:rPr lang="en-US" dirty="0" err="1" smtClean="0">
                <a:latin typeface="Constantia" pitchFamily="18" charset="0"/>
              </a:rPr>
              <a:t>Daum</a:t>
            </a:r>
            <a:r>
              <a:rPr lang="en-US" dirty="0" smtClean="0">
                <a:latin typeface="Constantia" pitchFamily="18" charset="0"/>
              </a:rPr>
              <a:t> et al.,  Z. Phys. C66 (1995) 417 : </a:t>
            </a:r>
            <a:r>
              <a:rPr lang="en-US" sz="2800" dirty="0" smtClean="0">
                <a:latin typeface="Constantia" pitchFamily="18" charset="0"/>
              </a:rPr>
              <a:t>244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nstantia" pitchFamily="18" charset="0"/>
              </a:rPr>
              <a:t> Edelweiss – A. Benoit et al., Phys. </a:t>
            </a:r>
            <a:r>
              <a:rPr lang="en-US" dirty="0" err="1" smtClean="0">
                <a:latin typeface="Constantia" pitchFamily="18" charset="0"/>
              </a:rPr>
              <a:t>Lett</a:t>
            </a:r>
            <a:r>
              <a:rPr lang="en-US" dirty="0" smtClean="0">
                <a:latin typeface="Constantia" pitchFamily="18" charset="0"/>
              </a:rPr>
              <a:t>. B545 (2002) 43 : </a:t>
            </a:r>
            <a:r>
              <a:rPr lang="en-US" sz="2800" dirty="0" smtClean="0">
                <a:latin typeface="Constantia" pitchFamily="18" charset="0"/>
              </a:rPr>
              <a:t>177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nstantia" pitchFamily="18" charset="0"/>
              </a:rPr>
              <a:t> EROS – E. </a:t>
            </a:r>
            <a:r>
              <a:rPr lang="en-US" dirty="0" err="1" smtClean="0">
                <a:latin typeface="Constantia" pitchFamily="18" charset="0"/>
              </a:rPr>
              <a:t>Aubourg</a:t>
            </a:r>
            <a:r>
              <a:rPr lang="en-US" dirty="0" smtClean="0">
                <a:latin typeface="Constantia" pitchFamily="18" charset="0"/>
              </a:rPr>
              <a:t> et al. , </a:t>
            </a:r>
            <a:r>
              <a:rPr lang="fr-FR" dirty="0" smtClean="0">
                <a:latin typeface="Constantia" pitchFamily="18" charset="0"/>
              </a:rPr>
              <a:t>Nature  365(1993) 623</a:t>
            </a:r>
            <a:r>
              <a:rPr lang="en-US" dirty="0" smtClean="0">
                <a:latin typeface="Constantia" pitchFamily="18" charset="0"/>
              </a:rPr>
              <a:t> : </a:t>
            </a:r>
            <a:r>
              <a:rPr lang="en-US" sz="2800" dirty="0" smtClean="0">
                <a:latin typeface="Constantia" pitchFamily="18" charset="0"/>
              </a:rPr>
              <a:t>393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nstantia" pitchFamily="18" charset="0"/>
              </a:rPr>
              <a:t> GALLEX – W. </a:t>
            </a:r>
            <a:r>
              <a:rPr lang="en-US" dirty="0" err="1" smtClean="0">
                <a:latin typeface="Constantia" pitchFamily="18" charset="0"/>
              </a:rPr>
              <a:t>Hampel</a:t>
            </a:r>
            <a:r>
              <a:rPr lang="en-US" dirty="0" smtClean="0">
                <a:latin typeface="Constantia" pitchFamily="18" charset="0"/>
              </a:rPr>
              <a:t> et al., Phys. </a:t>
            </a:r>
            <a:r>
              <a:rPr lang="en-US" dirty="0" err="1" smtClean="0">
                <a:latin typeface="Constantia" pitchFamily="18" charset="0"/>
              </a:rPr>
              <a:t>Lett</a:t>
            </a:r>
            <a:r>
              <a:rPr lang="en-US" dirty="0" smtClean="0">
                <a:latin typeface="Constantia" pitchFamily="18" charset="0"/>
              </a:rPr>
              <a:t>.</a:t>
            </a:r>
            <a:r>
              <a:rPr lang="fr-FR" dirty="0" smtClean="0"/>
              <a:t> B447 (1999) 127</a:t>
            </a:r>
            <a:r>
              <a:rPr lang="en-US" dirty="0" smtClean="0">
                <a:latin typeface="Constantia" pitchFamily="18" charset="0"/>
              </a:rPr>
              <a:t> : </a:t>
            </a:r>
            <a:r>
              <a:rPr lang="en-US" sz="4000" dirty="0" smtClean="0">
                <a:latin typeface="Constantia" pitchFamily="18" charset="0"/>
              </a:rPr>
              <a:t>1154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Constantia" pitchFamily="18" charset="0"/>
              </a:rPr>
              <a:t> HESS –  F. </a:t>
            </a:r>
            <a:r>
              <a:rPr lang="en-US" dirty="0" err="1" smtClean="0">
                <a:latin typeface="Constantia" pitchFamily="18" charset="0"/>
              </a:rPr>
              <a:t>Aharonian</a:t>
            </a:r>
            <a:r>
              <a:rPr lang="en-US" dirty="0" smtClean="0">
                <a:latin typeface="Constantia" pitchFamily="18" charset="0"/>
              </a:rPr>
              <a:t> et al., Astronomy and Astrophysics 425 (2004) L13 : </a:t>
            </a:r>
            <a:r>
              <a:rPr lang="en-US" sz="2800" dirty="0" smtClean="0">
                <a:latin typeface="Constantia" pitchFamily="18" charset="0"/>
              </a:rPr>
              <a:t>223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1026" descr="En chaise-long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75" y="428626"/>
            <a:ext cx="9125215" cy="5675313"/>
          </a:xfrm>
          <a:prstGeom prst="rect">
            <a:avLst/>
          </a:prstGeom>
          <a:noFill/>
        </p:spPr>
      </p:pic>
      <p:sp>
        <p:nvSpPr>
          <p:cNvPr id="280579" name="Text Box 1027"/>
          <p:cNvSpPr txBox="1">
            <a:spLocks noChangeArrowheads="1"/>
          </p:cNvSpPr>
          <p:nvPr/>
        </p:nvSpPr>
        <p:spPr bwMode="auto">
          <a:xfrm>
            <a:off x="3788301" y="788988"/>
            <a:ext cx="23070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i="1">
                <a:effectLst>
                  <a:outerShdw blurRad="38100" dist="38100" dir="2700000" algn="tl">
                    <a:srgbClr val="000000"/>
                  </a:outerShdw>
                </a:effectLst>
              </a:rPr>
              <a:t>C’était le bon temps…</a:t>
            </a:r>
          </a:p>
        </p:txBody>
      </p:sp>
      <p:sp>
        <p:nvSpPr>
          <p:cNvPr id="280580" name="Text Box 1028"/>
          <p:cNvSpPr txBox="1">
            <a:spLocks noChangeArrowheads="1"/>
          </p:cNvSpPr>
          <p:nvPr/>
        </p:nvSpPr>
        <p:spPr bwMode="auto">
          <a:xfrm>
            <a:off x="2981246" y="1265238"/>
            <a:ext cx="39228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i="1">
                <a:effectLst>
                  <a:outerShdw blurRad="38100" dist="38100" dir="2700000" algn="tl">
                    <a:srgbClr val="000000"/>
                  </a:outerShdw>
                </a:effectLst>
              </a:rPr>
              <a:t>…de la « Physique en chaise longue* »</a:t>
            </a:r>
          </a:p>
        </p:txBody>
      </p:sp>
      <p:sp>
        <p:nvSpPr>
          <p:cNvPr id="280581" name="Text Box 1029"/>
          <p:cNvSpPr txBox="1">
            <a:spLocks noChangeArrowheads="1"/>
          </p:cNvSpPr>
          <p:nvPr/>
        </p:nvSpPr>
        <p:spPr bwMode="auto">
          <a:xfrm>
            <a:off x="7639315" y="6456364"/>
            <a:ext cx="20417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* André </a:t>
            </a:r>
            <a:r>
              <a:rPr lang="fr-FR" sz="12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Roussarie</a:t>
            </a:r>
            <a:r>
              <a:rPr lang="fr-FR" sz="12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1988</a:t>
            </a:r>
            <a:endParaRPr lang="fr-FR" sz="12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/>
      <p:bldP spid="280580" grpId="0"/>
      <p:bldP spid="28058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5jch0it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8229" y="1600603"/>
            <a:ext cx="2157926" cy="272465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64343" y="5500915"/>
            <a:ext cx="776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Rockwell Extra Bold" pitchFamily="18" charset="0"/>
              </a:rPr>
              <a:t>Place aux </a:t>
            </a:r>
            <a:r>
              <a:rPr lang="en-US" sz="2400" dirty="0" err="1" smtClean="0">
                <a:latin typeface="Rockwell Extra Bold" pitchFamily="18" charset="0"/>
              </a:rPr>
              <a:t>jeunes</a:t>
            </a:r>
            <a:r>
              <a:rPr lang="en-US" sz="2400" dirty="0" smtClean="0">
                <a:latin typeface="Rockwell Extra Bold" pitchFamily="18" charset="0"/>
              </a:rPr>
              <a:t> pour </a:t>
            </a:r>
            <a:r>
              <a:rPr lang="en-US" sz="2400" dirty="0" err="1" smtClean="0">
                <a:latin typeface="Rockwell Extra Bold" pitchFamily="18" charset="0"/>
              </a:rPr>
              <a:t>présenter</a:t>
            </a:r>
            <a:r>
              <a:rPr lang="en-US" sz="2400" dirty="0" smtClean="0">
                <a:latin typeface="Rockwell Extra Bold" pitchFamily="18" charset="0"/>
              </a:rPr>
              <a:t> le </a:t>
            </a:r>
            <a:r>
              <a:rPr lang="en-US" sz="2400" dirty="0" err="1" smtClean="0">
                <a:latin typeface="Rockwell Extra Bold" pitchFamily="18" charset="0"/>
              </a:rPr>
              <a:t>futur</a:t>
            </a:r>
            <a:r>
              <a:rPr lang="en-US" sz="2400" dirty="0" smtClean="0">
                <a:latin typeface="Rockwell Extra Bold" pitchFamily="18" charset="0"/>
              </a:rPr>
              <a:t> !</a:t>
            </a:r>
            <a:endParaRPr lang="fr-FR" sz="2400" dirty="0">
              <a:latin typeface="Rockwell Extra Bol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7454" y="471715"/>
            <a:ext cx="9569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Rockwell Extra Bold" pitchFamily="18" charset="0"/>
              </a:rPr>
              <a:t>Que</a:t>
            </a:r>
            <a:r>
              <a:rPr lang="en-US" sz="2400" dirty="0" smtClean="0">
                <a:latin typeface="Rockwell Extra Bold" pitchFamily="18" charset="0"/>
              </a:rPr>
              <a:t> </a:t>
            </a:r>
            <a:r>
              <a:rPr lang="en-US" sz="2400" dirty="0" err="1" smtClean="0">
                <a:latin typeface="Rockwell Extra Bold" pitchFamily="18" charset="0"/>
              </a:rPr>
              <a:t>sont</a:t>
            </a:r>
            <a:r>
              <a:rPr lang="en-US" sz="2400" dirty="0" smtClean="0">
                <a:latin typeface="Rockwell Extra Bold" pitchFamily="18" charset="0"/>
              </a:rPr>
              <a:t> </a:t>
            </a:r>
            <a:r>
              <a:rPr lang="en-US" sz="2400" dirty="0" err="1" smtClean="0">
                <a:latin typeface="Rockwell Extra Bold" pitchFamily="18" charset="0"/>
              </a:rPr>
              <a:t>devenus</a:t>
            </a:r>
            <a:r>
              <a:rPr lang="en-US" sz="2400" dirty="0" smtClean="0">
                <a:latin typeface="Rockwell Extra Bold" pitchFamily="18" charset="0"/>
              </a:rPr>
              <a:t> les </a:t>
            </a:r>
            <a:r>
              <a:rPr lang="en-US" sz="2400" dirty="0" err="1" smtClean="0">
                <a:latin typeface="Rockwell Extra Bold" pitchFamily="18" charset="0"/>
              </a:rPr>
              <a:t>physiciens</a:t>
            </a:r>
            <a:r>
              <a:rPr lang="en-US" sz="2400" dirty="0" smtClean="0">
                <a:latin typeface="Rockwell Extra Bold" pitchFamily="18" charset="0"/>
              </a:rPr>
              <a:t> en chaise longue ?</a:t>
            </a:r>
            <a:endParaRPr lang="fr-FR" sz="2400" dirty="0"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2291"/>
          <p:cNvSpPr txBox="1">
            <a:spLocks noChangeArrowheads="1"/>
          </p:cNvSpPr>
          <p:nvPr/>
        </p:nvSpPr>
        <p:spPr bwMode="auto">
          <a:xfrm>
            <a:off x="2809875" y="2940050"/>
            <a:ext cx="4695825" cy="1555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9600">
                <a:solidFill>
                  <a:srgbClr val="FF3399"/>
                </a:solidFill>
                <a:latin typeface="Comic Sans MS" pitchFamily="66" charset="0"/>
              </a:rPr>
              <a:t>F  I  N</a:t>
            </a:r>
          </a:p>
        </p:txBody>
      </p:sp>
      <p:pic>
        <p:nvPicPr>
          <p:cNvPr id="44036" name="Picture 12292" descr="oscil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0413"/>
            <a:ext cx="5734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2293" descr="oscillation"/>
          <p:cNvPicPr>
            <a:picLocks noChangeAspect="1" noChangeArrowheads="1"/>
          </p:cNvPicPr>
          <p:nvPr/>
        </p:nvPicPr>
        <p:blipFill>
          <a:blip r:embed="rId2" cstate="print"/>
          <a:srcRect r="18826"/>
          <a:stretch>
            <a:fillRect/>
          </a:stretch>
        </p:blipFill>
        <p:spPr bwMode="auto">
          <a:xfrm>
            <a:off x="5251450" y="4570413"/>
            <a:ext cx="46545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oneTexte 1"/>
          <p:cNvSpPr txBox="1">
            <a:spLocks noChangeArrowheads="1"/>
          </p:cNvSpPr>
          <p:nvPr/>
        </p:nvSpPr>
        <p:spPr bwMode="auto">
          <a:xfrm>
            <a:off x="572861" y="444954"/>
            <a:ext cx="831532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66FF"/>
                </a:solidFill>
                <a:latin typeface="Comic Sans MS" pitchFamily="66" charset="0"/>
              </a:rPr>
              <a:t>Les </a:t>
            </a:r>
            <a:r>
              <a:rPr lang="en-US" sz="2400" dirty="0" err="1">
                <a:solidFill>
                  <a:srgbClr val="0066FF"/>
                </a:solidFill>
                <a:latin typeface="Comic Sans MS" pitchFamily="66" charset="0"/>
              </a:rPr>
              <a:t>thématiques</a:t>
            </a:r>
            <a:r>
              <a:rPr lang="en-US" sz="2400" dirty="0">
                <a:solidFill>
                  <a:srgbClr val="0066FF"/>
                </a:solidFill>
                <a:latin typeface="Comic Sans MS" pitchFamily="66" charset="0"/>
              </a:rPr>
              <a:t> de </a:t>
            </a:r>
            <a:r>
              <a:rPr lang="en-US" sz="2400" dirty="0" err="1" smtClean="0">
                <a:solidFill>
                  <a:srgbClr val="0066FF"/>
                </a:solidFill>
                <a:latin typeface="Comic Sans MS" pitchFamily="66" charset="0"/>
              </a:rPr>
              <a:t>l’astroparticule</a:t>
            </a:r>
            <a:endParaRPr lang="en-US" sz="2400" dirty="0" smtClean="0">
              <a:solidFill>
                <a:srgbClr val="0066FF"/>
              </a:solidFill>
              <a:latin typeface="Comic Sans MS" pitchFamily="66" charset="0"/>
            </a:endParaRPr>
          </a:p>
          <a:p>
            <a:endParaRPr lang="en-US" sz="2400" dirty="0">
              <a:solidFill>
                <a:srgbClr val="0066FF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Astronomie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neutrino (neutrinos </a:t>
            </a:r>
            <a:r>
              <a:rPr lang="en-US" dirty="0" err="1">
                <a:latin typeface="Comic Sans MS" pitchFamily="66" charset="0"/>
              </a:rPr>
              <a:t>solaires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smtClean="0">
                <a:latin typeface="Comic Sans MS" pitchFamily="66" charset="0"/>
              </a:rPr>
              <a:t>neutrinos </a:t>
            </a:r>
            <a:r>
              <a:rPr lang="en-US" dirty="0" err="1" smtClean="0">
                <a:latin typeface="Comic Sans MS" pitchFamily="66" charset="0"/>
              </a:rPr>
              <a:t>atmosphériques</a:t>
            </a:r>
            <a:r>
              <a:rPr lang="en-US" dirty="0" smtClean="0">
                <a:latin typeface="Comic Sans MS" pitchFamily="66" charset="0"/>
              </a:rPr>
              <a:t>, neutrinos </a:t>
            </a:r>
            <a:r>
              <a:rPr lang="en-US" dirty="0">
                <a:latin typeface="Comic Sans MS" pitchFamily="66" charset="0"/>
              </a:rPr>
              <a:t>de supernovas, neutrinos des AGN)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- </a:t>
            </a:r>
            <a:r>
              <a:rPr lang="en-US" dirty="0" err="1" smtClean="0">
                <a:latin typeface="Comic Sans MS" pitchFamily="66" charset="0"/>
              </a:rPr>
              <a:t>Matière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noire (</a:t>
            </a:r>
            <a:r>
              <a:rPr lang="en-US" dirty="0" err="1">
                <a:latin typeface="Comic Sans MS" pitchFamily="66" charset="0"/>
              </a:rPr>
              <a:t>directe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 err="1">
                <a:latin typeface="Comic Sans MS" pitchFamily="66" charset="0"/>
              </a:rPr>
              <a:t>indirecte</a:t>
            </a:r>
            <a:r>
              <a:rPr lang="en-US" dirty="0">
                <a:latin typeface="Comic Sans MS" pitchFamily="66" charset="0"/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Astronomie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gamma à haute </a:t>
            </a:r>
            <a:r>
              <a:rPr lang="en-US" dirty="0" err="1">
                <a:latin typeface="Comic Sans MS" pitchFamily="66" charset="0"/>
              </a:rPr>
              <a:t>énergie</a:t>
            </a:r>
            <a:endParaRPr lang="en-US" dirty="0">
              <a:latin typeface="Comic Sans MS" pitchFamily="66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Rayons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cosmiques</a:t>
            </a:r>
            <a:r>
              <a:rPr lang="en-US" dirty="0">
                <a:latin typeface="Comic Sans MS" pitchFamily="66" charset="0"/>
              </a:rPr>
              <a:t> à </a:t>
            </a:r>
            <a:r>
              <a:rPr lang="en-US" dirty="0" err="1">
                <a:latin typeface="Comic Sans MS" pitchFamily="66" charset="0"/>
              </a:rPr>
              <a:t>très</a:t>
            </a:r>
            <a:r>
              <a:rPr lang="en-US" dirty="0">
                <a:latin typeface="Comic Sans MS" pitchFamily="66" charset="0"/>
              </a:rPr>
              <a:t> haute </a:t>
            </a:r>
            <a:r>
              <a:rPr lang="en-US" dirty="0" err="1" smtClean="0">
                <a:latin typeface="Comic Sans MS" pitchFamily="66" charset="0"/>
              </a:rPr>
              <a:t>énergie</a:t>
            </a: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Ondes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gravitationnelles</a:t>
            </a:r>
            <a:endParaRPr lang="en-US" dirty="0">
              <a:latin typeface="Comic Sans MS" pitchFamily="66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Comic Sans MS" pitchFamily="66" charset="0"/>
              </a:rPr>
              <a:t> Fond </a:t>
            </a:r>
            <a:r>
              <a:rPr lang="en-US" dirty="0" err="1">
                <a:latin typeface="Comic Sans MS" pitchFamily="66" charset="0"/>
              </a:rPr>
              <a:t>diffus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cosmologique</a:t>
            </a:r>
            <a:r>
              <a:rPr lang="en-US" dirty="0">
                <a:latin typeface="Comic Sans MS" pitchFamily="66" charset="0"/>
              </a:rPr>
              <a:t> et big bang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Durée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de vie du </a:t>
            </a:r>
            <a:r>
              <a:rPr lang="en-US" dirty="0" err="1" smtClean="0">
                <a:latin typeface="Comic Sans MS" pitchFamily="66" charset="0"/>
              </a:rPr>
              <a:t>nucléon</a:t>
            </a: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Comic Sans MS" pitchFamily="66" charset="0"/>
              </a:rPr>
              <a:t> …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</a:rPr>
              <a:t> Liens avec la physique des </a:t>
            </a:r>
            <a:r>
              <a:rPr lang="en-US" dirty="0" err="1" smtClean="0">
                <a:latin typeface="Comic Sans MS" pitchFamily="66" charset="0"/>
              </a:rPr>
              <a:t>particules</a:t>
            </a:r>
            <a:r>
              <a:rPr lang="en-US" dirty="0" smtClean="0">
                <a:latin typeface="Comic Sans MS" pitchFamily="66" charset="0"/>
              </a:rPr>
              <a:t> : oscillations des neutrinos, </a:t>
            </a:r>
            <a:r>
              <a:rPr lang="en-US" dirty="0" err="1" smtClean="0">
                <a:latin typeface="Comic Sans MS" pitchFamily="66" charset="0"/>
              </a:rPr>
              <a:t>particules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supersymétriques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comme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candidats</a:t>
            </a:r>
            <a:r>
              <a:rPr lang="en-US" dirty="0" smtClean="0">
                <a:latin typeface="Comic Sans MS" pitchFamily="66" charset="0"/>
              </a:rPr>
              <a:t> à la </a:t>
            </a:r>
            <a:r>
              <a:rPr lang="en-US" dirty="0" err="1" smtClean="0">
                <a:latin typeface="Comic Sans MS" pitchFamily="66" charset="0"/>
              </a:rPr>
              <a:t>matière</a:t>
            </a:r>
            <a:r>
              <a:rPr lang="en-US" dirty="0" smtClean="0">
                <a:latin typeface="Comic Sans MS" pitchFamily="66" charset="0"/>
              </a:rPr>
              <a:t> noire, …</a:t>
            </a:r>
            <a:endParaRPr lang="en-US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ras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184" y="1175656"/>
            <a:ext cx="4794284" cy="5283199"/>
          </a:xfrm>
          <a:prstGeom prst="rect">
            <a:avLst/>
          </a:prstGeom>
        </p:spPr>
      </p:pic>
      <p:pic>
        <p:nvPicPr>
          <p:cNvPr id="4" name="Image 3" descr="cras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2423" y="1436914"/>
            <a:ext cx="4062321" cy="47266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19199" y="333828"/>
            <a:ext cx="786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66"/>
                </a:solidFill>
                <a:latin typeface="Rockwell Extra Bold" pitchFamily="18" charset="0"/>
              </a:rPr>
              <a:t>Une</a:t>
            </a:r>
            <a:r>
              <a:rPr lang="en-US" sz="2800" dirty="0" smtClean="0">
                <a:solidFill>
                  <a:srgbClr val="FF0066"/>
                </a:solidFill>
                <a:latin typeface="Rockwell Extra Bold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Rockwell Extra Bold" pitchFamily="18" charset="0"/>
              </a:rPr>
              <a:t>vue</a:t>
            </a:r>
            <a:r>
              <a:rPr lang="en-US" sz="2800" dirty="0" smtClean="0">
                <a:solidFill>
                  <a:srgbClr val="FF0066"/>
                </a:solidFill>
                <a:latin typeface="Rockwell Extra Bold" pitchFamily="18" charset="0"/>
              </a:rPr>
              <a:t> de </a:t>
            </a:r>
            <a:r>
              <a:rPr lang="en-US" sz="2800" dirty="0" err="1" smtClean="0">
                <a:solidFill>
                  <a:srgbClr val="FF0066"/>
                </a:solidFill>
                <a:latin typeface="Rockwell Extra Bold" pitchFamily="18" charset="0"/>
              </a:rPr>
              <a:t>l’astroparticule</a:t>
            </a:r>
            <a:r>
              <a:rPr lang="en-US" sz="2800" dirty="0" smtClean="0">
                <a:solidFill>
                  <a:srgbClr val="FF0066"/>
                </a:solidFill>
                <a:latin typeface="Rockwell Extra Bold" pitchFamily="18" charset="0"/>
              </a:rPr>
              <a:t> en 2000</a:t>
            </a:r>
            <a:endParaRPr lang="fr-FR" sz="2800" dirty="0">
              <a:solidFill>
                <a:srgbClr val="FF0066"/>
              </a:solidFill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e 20"/>
          <p:cNvGrpSpPr>
            <a:grpSpLocks/>
          </p:cNvGrpSpPr>
          <p:nvPr/>
        </p:nvGrpSpPr>
        <p:grpSpPr bwMode="auto">
          <a:xfrm>
            <a:off x="360363" y="738188"/>
            <a:ext cx="9242425" cy="960437"/>
            <a:chOff x="360000" y="738000"/>
            <a:chExt cx="9242065" cy="960171"/>
          </a:xfrm>
        </p:grpSpPr>
        <p:sp>
          <p:nvSpPr>
            <p:cNvPr id="10252" name="Rectangle 1"/>
            <p:cNvSpPr>
              <a:spLocks noChangeArrowheads="1"/>
            </p:cNvSpPr>
            <p:nvPr/>
          </p:nvSpPr>
          <p:spPr bwMode="auto">
            <a:xfrm>
              <a:off x="362857" y="1625600"/>
              <a:ext cx="9187543" cy="72571"/>
            </a:xfrm>
            <a:prstGeom prst="rect">
              <a:avLst/>
            </a:prstGeom>
            <a:solidFill>
              <a:srgbClr val="7FFF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3600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1980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8252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1985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2904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1990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7448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1995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2100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2000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6752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2005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91404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2010</a:t>
              </a:r>
              <a:endParaRPr lang="fr-FR" dirty="0">
                <a:latin typeface="Rockwell" pitchFamily="18" charset="0"/>
              </a:endParaRPr>
            </a:p>
          </p:txBody>
        </p:sp>
        <p:cxnSp>
          <p:nvCxnSpPr>
            <p:cNvPr id="10260" name="Connecteur droit 12"/>
            <p:cNvCxnSpPr>
              <a:cxnSpLocks noChangeShapeType="1"/>
            </p:cNvCxnSpPr>
            <p:nvPr/>
          </p:nvCxnSpPr>
          <p:spPr bwMode="auto">
            <a:xfrm rot="5400000">
              <a:off x="451086" y="1493828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61" name="Connecteur droit 14"/>
            <p:cNvCxnSpPr>
              <a:cxnSpLocks noChangeShapeType="1"/>
            </p:cNvCxnSpPr>
            <p:nvPr/>
          </p:nvCxnSpPr>
          <p:spPr bwMode="auto">
            <a:xfrm rot="5400000">
              <a:off x="1915200" y="1493828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62" name="Connecteur droit 15"/>
            <p:cNvCxnSpPr>
              <a:cxnSpLocks noChangeShapeType="1"/>
            </p:cNvCxnSpPr>
            <p:nvPr/>
          </p:nvCxnSpPr>
          <p:spPr bwMode="auto">
            <a:xfrm rot="5400000">
              <a:off x="33804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63" name="Connecteur droit 16"/>
            <p:cNvCxnSpPr>
              <a:cxnSpLocks noChangeShapeType="1"/>
            </p:cNvCxnSpPr>
            <p:nvPr/>
          </p:nvCxnSpPr>
          <p:spPr bwMode="auto">
            <a:xfrm rot="5400000">
              <a:off x="48456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64" name="Connecteur droit 17"/>
            <p:cNvCxnSpPr>
              <a:cxnSpLocks noChangeShapeType="1"/>
            </p:cNvCxnSpPr>
            <p:nvPr/>
          </p:nvCxnSpPr>
          <p:spPr bwMode="auto">
            <a:xfrm rot="5400000">
              <a:off x="63108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65" name="Connecteur droit 18"/>
            <p:cNvCxnSpPr>
              <a:cxnSpLocks noChangeShapeType="1"/>
            </p:cNvCxnSpPr>
            <p:nvPr/>
          </p:nvCxnSpPr>
          <p:spPr bwMode="auto">
            <a:xfrm rot="5400000">
              <a:off x="7776000" y="1493828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66" name="Connecteur droit 19"/>
            <p:cNvCxnSpPr>
              <a:cxnSpLocks noChangeShapeType="1"/>
            </p:cNvCxnSpPr>
            <p:nvPr/>
          </p:nvCxnSpPr>
          <p:spPr bwMode="auto">
            <a:xfrm rot="5400000">
              <a:off x="92412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0243" name="Rectangle 21"/>
          <p:cNvSpPr>
            <a:spLocks noChangeArrowheads="1"/>
          </p:cNvSpPr>
          <p:nvPr/>
        </p:nvSpPr>
        <p:spPr bwMode="auto">
          <a:xfrm>
            <a:off x="449263" y="1944688"/>
            <a:ext cx="2032000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Durée de vie proton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0244" name="Rectangle 22"/>
          <p:cNvSpPr>
            <a:spLocks noChangeArrowheads="1"/>
          </p:cNvSpPr>
          <p:nvPr/>
        </p:nvSpPr>
        <p:spPr bwMode="auto">
          <a:xfrm>
            <a:off x="1820863" y="2303463"/>
            <a:ext cx="4551362" cy="287337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GALLEX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0245" name="Rectangle 23"/>
          <p:cNvSpPr>
            <a:spLocks noChangeArrowheads="1"/>
          </p:cNvSpPr>
          <p:nvPr/>
        </p:nvSpPr>
        <p:spPr bwMode="auto">
          <a:xfrm>
            <a:off x="2595563" y="3024188"/>
            <a:ext cx="1481137" cy="287337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Bugey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0246" name="Rectangle 24"/>
          <p:cNvSpPr>
            <a:spLocks noChangeArrowheads="1"/>
          </p:cNvSpPr>
          <p:nvPr/>
        </p:nvSpPr>
        <p:spPr bwMode="auto">
          <a:xfrm>
            <a:off x="4960938" y="4103688"/>
            <a:ext cx="4411662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ANTARES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0247" name="Rectangle 25"/>
          <p:cNvSpPr>
            <a:spLocks noChangeArrowheads="1"/>
          </p:cNvSpPr>
          <p:nvPr/>
        </p:nvSpPr>
        <p:spPr bwMode="auto">
          <a:xfrm>
            <a:off x="3525838" y="3384550"/>
            <a:ext cx="3094037" cy="287338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EROS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0248" name="Rectangle 26"/>
          <p:cNvSpPr>
            <a:spLocks noChangeArrowheads="1"/>
          </p:cNvSpPr>
          <p:nvPr/>
        </p:nvSpPr>
        <p:spPr bwMode="auto">
          <a:xfrm>
            <a:off x="3548063" y="3743325"/>
            <a:ext cx="5843587" cy="287338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NaI &amp; EDELWEISS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0249" name="Rectangle 27"/>
          <p:cNvSpPr>
            <a:spLocks noChangeArrowheads="1"/>
          </p:cNvSpPr>
          <p:nvPr/>
        </p:nvSpPr>
        <p:spPr bwMode="auto">
          <a:xfrm>
            <a:off x="2624138" y="2663825"/>
            <a:ext cx="4252912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R&amp;D Indium &amp; LENS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6494463" y="4464050"/>
            <a:ext cx="2887662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Planck, Olimpo, Supernovae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7789863" y="4824413"/>
            <a:ext cx="1582737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HESS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252685" y="0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Rockwell Extra Bold" pitchFamily="18" charset="0"/>
              </a:rPr>
              <a:t>SPP</a:t>
            </a:r>
            <a:endParaRPr lang="fr-FR" sz="3200" dirty="0">
              <a:latin typeface="Rockwell Extra Bold" pitchFamily="18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7337425" y="3024000"/>
            <a:ext cx="2044700" cy="287337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Double Chooz</a:t>
            </a:r>
            <a:endParaRPr lang="fr-FR" sz="140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0"/>
          <p:cNvGrpSpPr>
            <a:grpSpLocks/>
          </p:cNvGrpSpPr>
          <p:nvPr/>
        </p:nvGrpSpPr>
        <p:grpSpPr bwMode="auto">
          <a:xfrm>
            <a:off x="360363" y="738188"/>
            <a:ext cx="9242425" cy="960437"/>
            <a:chOff x="360000" y="738000"/>
            <a:chExt cx="9242065" cy="960171"/>
          </a:xfrm>
        </p:grpSpPr>
        <p:sp>
          <p:nvSpPr>
            <p:cNvPr id="10252" name="Rectangle 1"/>
            <p:cNvSpPr>
              <a:spLocks noChangeArrowheads="1"/>
            </p:cNvSpPr>
            <p:nvPr/>
          </p:nvSpPr>
          <p:spPr bwMode="auto">
            <a:xfrm>
              <a:off x="362857" y="1625600"/>
              <a:ext cx="9187543" cy="72571"/>
            </a:xfrm>
            <a:prstGeom prst="rect">
              <a:avLst/>
            </a:prstGeom>
            <a:solidFill>
              <a:srgbClr val="7FFF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3600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1980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8252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1985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2904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1990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7448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1995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2100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2000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6752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2005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91404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2010</a:t>
              </a:r>
              <a:endParaRPr lang="fr-FR" dirty="0">
                <a:latin typeface="Rockwell" pitchFamily="18" charset="0"/>
              </a:endParaRPr>
            </a:p>
          </p:txBody>
        </p:sp>
        <p:cxnSp>
          <p:nvCxnSpPr>
            <p:cNvPr id="10260" name="Connecteur droit 12"/>
            <p:cNvCxnSpPr>
              <a:cxnSpLocks noChangeShapeType="1"/>
            </p:cNvCxnSpPr>
            <p:nvPr/>
          </p:nvCxnSpPr>
          <p:spPr bwMode="auto">
            <a:xfrm rot="5400000">
              <a:off x="451086" y="1493828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61" name="Connecteur droit 14"/>
            <p:cNvCxnSpPr>
              <a:cxnSpLocks noChangeShapeType="1"/>
            </p:cNvCxnSpPr>
            <p:nvPr/>
          </p:nvCxnSpPr>
          <p:spPr bwMode="auto">
            <a:xfrm rot="5400000">
              <a:off x="1915200" y="1493828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62" name="Connecteur droit 15"/>
            <p:cNvCxnSpPr>
              <a:cxnSpLocks noChangeShapeType="1"/>
            </p:cNvCxnSpPr>
            <p:nvPr/>
          </p:nvCxnSpPr>
          <p:spPr bwMode="auto">
            <a:xfrm rot="5400000">
              <a:off x="33804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63" name="Connecteur droit 16"/>
            <p:cNvCxnSpPr>
              <a:cxnSpLocks noChangeShapeType="1"/>
            </p:cNvCxnSpPr>
            <p:nvPr/>
          </p:nvCxnSpPr>
          <p:spPr bwMode="auto">
            <a:xfrm rot="5400000">
              <a:off x="48456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64" name="Connecteur droit 17"/>
            <p:cNvCxnSpPr>
              <a:cxnSpLocks noChangeShapeType="1"/>
            </p:cNvCxnSpPr>
            <p:nvPr/>
          </p:nvCxnSpPr>
          <p:spPr bwMode="auto">
            <a:xfrm rot="5400000">
              <a:off x="63108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65" name="Connecteur droit 18"/>
            <p:cNvCxnSpPr>
              <a:cxnSpLocks noChangeShapeType="1"/>
            </p:cNvCxnSpPr>
            <p:nvPr/>
          </p:nvCxnSpPr>
          <p:spPr bwMode="auto">
            <a:xfrm rot="5400000">
              <a:off x="7776000" y="1493828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66" name="Connecteur droit 19"/>
            <p:cNvCxnSpPr>
              <a:cxnSpLocks noChangeShapeType="1"/>
            </p:cNvCxnSpPr>
            <p:nvPr/>
          </p:nvCxnSpPr>
          <p:spPr bwMode="auto">
            <a:xfrm rot="5400000">
              <a:off x="92412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0243" name="Rectangle 21"/>
          <p:cNvSpPr>
            <a:spLocks noChangeArrowheads="1"/>
          </p:cNvSpPr>
          <p:nvPr/>
        </p:nvSpPr>
        <p:spPr bwMode="auto">
          <a:xfrm>
            <a:off x="449263" y="1944688"/>
            <a:ext cx="2032000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 err="1">
                <a:solidFill>
                  <a:srgbClr val="FF0000"/>
                </a:solidFill>
                <a:latin typeface="Rockwell" pitchFamily="18" charset="0"/>
              </a:rPr>
              <a:t>Durée</a:t>
            </a:r>
            <a:r>
              <a:rPr lang="en-US" sz="1400" dirty="0">
                <a:solidFill>
                  <a:srgbClr val="FF0000"/>
                </a:solidFill>
                <a:latin typeface="Rockwell" pitchFamily="18" charset="0"/>
              </a:rPr>
              <a:t> de vie proton</a:t>
            </a:r>
            <a:endParaRPr lang="fr-FR" sz="1400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10244" name="Rectangle 22"/>
          <p:cNvSpPr>
            <a:spLocks noChangeArrowheads="1"/>
          </p:cNvSpPr>
          <p:nvPr/>
        </p:nvSpPr>
        <p:spPr bwMode="auto">
          <a:xfrm>
            <a:off x="1820863" y="2303463"/>
            <a:ext cx="4551362" cy="287337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>
                <a:solidFill>
                  <a:srgbClr val="FF0000"/>
                </a:solidFill>
                <a:latin typeface="Rockwell" pitchFamily="18" charset="0"/>
              </a:rPr>
              <a:t>GALLEX</a:t>
            </a:r>
            <a:endParaRPr lang="fr-FR" sz="1400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10245" name="Rectangle 23"/>
          <p:cNvSpPr>
            <a:spLocks noChangeArrowheads="1"/>
          </p:cNvSpPr>
          <p:nvPr/>
        </p:nvSpPr>
        <p:spPr bwMode="auto">
          <a:xfrm>
            <a:off x="2595563" y="3024188"/>
            <a:ext cx="1481137" cy="287337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000" dirty="0" err="1">
                <a:latin typeface="Rockwell" pitchFamily="18" charset="0"/>
              </a:rPr>
              <a:t>Bugey</a:t>
            </a:r>
            <a:endParaRPr lang="fr-FR" sz="1000" dirty="0">
              <a:latin typeface="Rockwell" pitchFamily="18" charset="0"/>
            </a:endParaRPr>
          </a:p>
        </p:txBody>
      </p:sp>
      <p:sp>
        <p:nvSpPr>
          <p:cNvPr id="10246" name="Rectangle 24"/>
          <p:cNvSpPr>
            <a:spLocks noChangeArrowheads="1"/>
          </p:cNvSpPr>
          <p:nvPr/>
        </p:nvSpPr>
        <p:spPr bwMode="auto">
          <a:xfrm>
            <a:off x="4960938" y="4103688"/>
            <a:ext cx="4411662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>
                <a:solidFill>
                  <a:srgbClr val="FF0000"/>
                </a:solidFill>
                <a:latin typeface="Rockwell" pitchFamily="18" charset="0"/>
              </a:rPr>
              <a:t>ANTARES</a:t>
            </a:r>
            <a:endParaRPr lang="fr-FR" sz="1400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10247" name="Rectangle 25"/>
          <p:cNvSpPr>
            <a:spLocks noChangeArrowheads="1"/>
          </p:cNvSpPr>
          <p:nvPr/>
        </p:nvSpPr>
        <p:spPr bwMode="auto">
          <a:xfrm>
            <a:off x="3525838" y="3384550"/>
            <a:ext cx="3094037" cy="287338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>
                <a:solidFill>
                  <a:srgbClr val="FF0000"/>
                </a:solidFill>
                <a:latin typeface="Rockwell" pitchFamily="18" charset="0"/>
              </a:rPr>
              <a:t>EROS</a:t>
            </a:r>
            <a:endParaRPr lang="fr-FR" sz="1400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10248" name="Rectangle 26"/>
          <p:cNvSpPr>
            <a:spLocks noChangeArrowheads="1"/>
          </p:cNvSpPr>
          <p:nvPr/>
        </p:nvSpPr>
        <p:spPr bwMode="auto">
          <a:xfrm>
            <a:off x="3548063" y="3743325"/>
            <a:ext cx="5843587" cy="287338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dirty="0" err="1">
                <a:latin typeface="Rockwell" pitchFamily="18" charset="0"/>
              </a:rPr>
              <a:t>NaI</a:t>
            </a:r>
            <a:r>
              <a:rPr lang="en-US" sz="1400" dirty="0">
                <a:latin typeface="Rockwell" pitchFamily="18" charset="0"/>
              </a:rPr>
              <a:t> &amp; </a:t>
            </a:r>
            <a:r>
              <a:rPr lang="en-US" sz="1400" dirty="0">
                <a:solidFill>
                  <a:srgbClr val="FF0000"/>
                </a:solidFill>
                <a:latin typeface="Rockwell" pitchFamily="18" charset="0"/>
              </a:rPr>
              <a:t>EDELWEISS</a:t>
            </a:r>
            <a:endParaRPr lang="fr-FR" sz="1400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10249" name="Rectangle 27"/>
          <p:cNvSpPr>
            <a:spLocks noChangeArrowheads="1"/>
          </p:cNvSpPr>
          <p:nvPr/>
        </p:nvSpPr>
        <p:spPr bwMode="auto">
          <a:xfrm>
            <a:off x="2624138" y="2663825"/>
            <a:ext cx="4252912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000" dirty="0">
                <a:latin typeface="Rockwell" pitchFamily="18" charset="0"/>
              </a:rPr>
              <a:t>R&amp;D Indium &amp; LENS</a:t>
            </a:r>
            <a:endParaRPr lang="fr-FR" sz="1000" dirty="0">
              <a:latin typeface="Rockwell" pitchFamily="18" charset="0"/>
            </a:endParaRP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6494463" y="4464050"/>
            <a:ext cx="2887662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000" dirty="0">
                <a:latin typeface="Rockwell" pitchFamily="18" charset="0"/>
              </a:rPr>
              <a:t>Planck, </a:t>
            </a:r>
            <a:r>
              <a:rPr lang="en-US" sz="1000" dirty="0" err="1">
                <a:latin typeface="Rockwell" pitchFamily="18" charset="0"/>
              </a:rPr>
              <a:t>Olimpo</a:t>
            </a:r>
            <a:r>
              <a:rPr lang="en-US" sz="1000" dirty="0">
                <a:latin typeface="Rockwell" pitchFamily="18" charset="0"/>
              </a:rPr>
              <a:t>, Supernovae</a:t>
            </a:r>
            <a:endParaRPr lang="fr-FR" sz="1000" dirty="0">
              <a:latin typeface="Rockwell" pitchFamily="18" charset="0"/>
            </a:endParaRP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7789863" y="4824413"/>
            <a:ext cx="1582737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000" dirty="0">
                <a:latin typeface="Rockwell" pitchFamily="18" charset="0"/>
              </a:rPr>
              <a:t>HESS</a:t>
            </a:r>
            <a:endParaRPr lang="fr-FR" sz="1000" dirty="0">
              <a:latin typeface="Rockwell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252685" y="0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Rockwell Extra Bold" pitchFamily="18" charset="0"/>
              </a:rPr>
              <a:t>SPP</a:t>
            </a:r>
            <a:endParaRPr lang="fr-FR" sz="3200" dirty="0">
              <a:latin typeface="Rockwell Extra Bold" pitchFamily="18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7337425" y="3024000"/>
            <a:ext cx="2044700" cy="287337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Double Chooz</a:t>
            </a:r>
            <a:endParaRPr lang="fr-FR" sz="140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e 20"/>
          <p:cNvGrpSpPr>
            <a:grpSpLocks/>
          </p:cNvGrpSpPr>
          <p:nvPr/>
        </p:nvGrpSpPr>
        <p:grpSpPr bwMode="auto">
          <a:xfrm>
            <a:off x="360363" y="738188"/>
            <a:ext cx="9242425" cy="960437"/>
            <a:chOff x="360000" y="738000"/>
            <a:chExt cx="9242065" cy="960171"/>
          </a:xfrm>
        </p:grpSpPr>
        <p:sp>
          <p:nvSpPr>
            <p:cNvPr id="11275" name="Rectangle 1"/>
            <p:cNvSpPr>
              <a:spLocks noChangeArrowheads="1"/>
            </p:cNvSpPr>
            <p:nvPr/>
          </p:nvSpPr>
          <p:spPr bwMode="auto">
            <a:xfrm>
              <a:off x="362857" y="1625600"/>
              <a:ext cx="9187543" cy="72571"/>
            </a:xfrm>
            <a:prstGeom prst="rect">
              <a:avLst/>
            </a:prstGeom>
            <a:solidFill>
              <a:srgbClr val="7FFF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3600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1980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8252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1985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2904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1990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7448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1995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2100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2000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6752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2005</a:t>
              </a:r>
              <a:endParaRPr lang="fr-FR" dirty="0">
                <a:latin typeface="Rockwell" pitchFamily="18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9140400" y="738000"/>
              <a:ext cx="461665" cy="598882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Rockwell" pitchFamily="18" charset="0"/>
                </a:rPr>
                <a:t>2010</a:t>
              </a:r>
              <a:endParaRPr lang="fr-FR" dirty="0">
                <a:latin typeface="Rockwell" pitchFamily="18" charset="0"/>
              </a:endParaRPr>
            </a:p>
          </p:txBody>
        </p:sp>
        <p:cxnSp>
          <p:nvCxnSpPr>
            <p:cNvPr id="11283" name="Connecteur droit 12"/>
            <p:cNvCxnSpPr>
              <a:cxnSpLocks noChangeShapeType="1"/>
            </p:cNvCxnSpPr>
            <p:nvPr/>
          </p:nvCxnSpPr>
          <p:spPr bwMode="auto">
            <a:xfrm rot="5400000">
              <a:off x="451086" y="1493828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84" name="Connecteur droit 14"/>
            <p:cNvCxnSpPr>
              <a:cxnSpLocks noChangeShapeType="1"/>
            </p:cNvCxnSpPr>
            <p:nvPr/>
          </p:nvCxnSpPr>
          <p:spPr bwMode="auto">
            <a:xfrm rot="5400000">
              <a:off x="1915200" y="1493828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85" name="Connecteur droit 15"/>
            <p:cNvCxnSpPr>
              <a:cxnSpLocks noChangeShapeType="1"/>
            </p:cNvCxnSpPr>
            <p:nvPr/>
          </p:nvCxnSpPr>
          <p:spPr bwMode="auto">
            <a:xfrm rot="5400000">
              <a:off x="33804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86" name="Connecteur droit 16"/>
            <p:cNvCxnSpPr>
              <a:cxnSpLocks noChangeShapeType="1"/>
            </p:cNvCxnSpPr>
            <p:nvPr/>
          </p:nvCxnSpPr>
          <p:spPr bwMode="auto">
            <a:xfrm rot="5400000">
              <a:off x="48456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87" name="Connecteur droit 17"/>
            <p:cNvCxnSpPr>
              <a:cxnSpLocks noChangeShapeType="1"/>
            </p:cNvCxnSpPr>
            <p:nvPr/>
          </p:nvCxnSpPr>
          <p:spPr bwMode="auto">
            <a:xfrm rot="5400000">
              <a:off x="63108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88" name="Connecteur droit 18"/>
            <p:cNvCxnSpPr>
              <a:cxnSpLocks noChangeShapeType="1"/>
            </p:cNvCxnSpPr>
            <p:nvPr/>
          </p:nvCxnSpPr>
          <p:spPr bwMode="auto">
            <a:xfrm rot="5400000">
              <a:off x="7776000" y="1493828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89" name="Connecteur droit 19"/>
            <p:cNvCxnSpPr>
              <a:cxnSpLocks noChangeShapeType="1"/>
            </p:cNvCxnSpPr>
            <p:nvPr/>
          </p:nvCxnSpPr>
          <p:spPr bwMode="auto">
            <a:xfrm rot="5400000">
              <a:off x="9241200" y="1494000"/>
              <a:ext cx="2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1267" name="Rectangle 22"/>
          <p:cNvSpPr>
            <a:spLocks noChangeArrowheads="1"/>
          </p:cNvSpPr>
          <p:nvPr/>
        </p:nvSpPr>
        <p:spPr bwMode="auto">
          <a:xfrm>
            <a:off x="2735263" y="2663825"/>
            <a:ext cx="2017712" cy="287338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Thémistocle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1268" name="Rectangle 23"/>
          <p:cNvSpPr>
            <a:spLocks noChangeArrowheads="1"/>
          </p:cNvSpPr>
          <p:nvPr/>
        </p:nvSpPr>
        <p:spPr bwMode="auto">
          <a:xfrm>
            <a:off x="1524000" y="1944688"/>
            <a:ext cx="4914900" cy="287337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Bugey, Chooz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1269" name="Rectangle 25"/>
          <p:cNvSpPr>
            <a:spLocks noChangeArrowheads="1"/>
          </p:cNvSpPr>
          <p:nvPr/>
        </p:nvSpPr>
        <p:spPr bwMode="auto">
          <a:xfrm>
            <a:off x="7337425" y="1944688"/>
            <a:ext cx="2044700" cy="287337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Double Chooz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1270" name="Rectangle 26"/>
          <p:cNvSpPr>
            <a:spLocks noChangeArrowheads="1"/>
          </p:cNvSpPr>
          <p:nvPr/>
        </p:nvSpPr>
        <p:spPr bwMode="auto">
          <a:xfrm>
            <a:off x="3548063" y="3384550"/>
            <a:ext cx="2595562" cy="287338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R&amp;D matière noire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1271" name="Rectangle 27"/>
          <p:cNvSpPr>
            <a:spLocks noChangeArrowheads="1"/>
          </p:cNvSpPr>
          <p:nvPr/>
        </p:nvSpPr>
        <p:spPr bwMode="auto">
          <a:xfrm>
            <a:off x="4919663" y="2663825"/>
            <a:ext cx="4443412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CAT, CELESTE, HESS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1272" name="Rectangle 24"/>
          <p:cNvSpPr>
            <a:spLocks noChangeArrowheads="1"/>
          </p:cNvSpPr>
          <p:nvPr/>
        </p:nvSpPr>
        <p:spPr bwMode="auto">
          <a:xfrm>
            <a:off x="5972175" y="3743325"/>
            <a:ext cx="3409950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Archéops, Planck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1273" name="Rectangle 25"/>
          <p:cNvSpPr>
            <a:spLocks noChangeArrowheads="1"/>
          </p:cNvSpPr>
          <p:nvPr/>
        </p:nvSpPr>
        <p:spPr bwMode="auto">
          <a:xfrm>
            <a:off x="5248275" y="3024188"/>
            <a:ext cx="4124325" cy="288925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Auger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11274" name="Rectangle 25"/>
          <p:cNvSpPr>
            <a:spLocks noChangeArrowheads="1"/>
          </p:cNvSpPr>
          <p:nvPr/>
        </p:nvSpPr>
        <p:spPr bwMode="auto">
          <a:xfrm>
            <a:off x="6426200" y="2303463"/>
            <a:ext cx="2946400" cy="287337"/>
          </a:xfrm>
          <a:prstGeom prst="rect">
            <a:avLst/>
          </a:prstGeom>
          <a:solidFill>
            <a:srgbClr val="7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>
                <a:latin typeface="Rockwell" pitchFamily="18" charset="0"/>
              </a:rPr>
              <a:t>Borexino</a:t>
            </a:r>
            <a:endParaRPr lang="fr-FR" sz="1400">
              <a:latin typeface="Rockwell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062537" y="0"/>
            <a:ext cx="3106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Rockwell Extra Bold" pitchFamily="18" charset="0"/>
              </a:rPr>
              <a:t>LPC </a:t>
            </a:r>
            <a:r>
              <a:rPr lang="en-US" sz="3200" dirty="0" err="1" smtClean="0">
                <a:latin typeface="Rockwell Extra Bold" pitchFamily="18" charset="0"/>
              </a:rPr>
              <a:t>Collège</a:t>
            </a:r>
            <a:endParaRPr lang="fr-FR" sz="3200" dirty="0">
              <a:latin typeface="Rockwell Extra Bold" pitchFamily="18" charset="0"/>
            </a:endParaRPr>
          </a:p>
        </p:txBody>
      </p:sp>
      <p:sp>
        <p:nvSpPr>
          <p:cNvPr id="27" name="Flèche vers le haut 26"/>
          <p:cNvSpPr/>
          <p:nvPr/>
        </p:nvSpPr>
        <p:spPr bwMode="auto">
          <a:xfrm>
            <a:off x="4136572" y="4165600"/>
            <a:ext cx="1872342" cy="2017486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</a:rPr>
              <a:t>Virage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</a:rPr>
              <a:t>vers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</a:rPr>
              <a:t>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</a:rPr>
              <a:t>l’astroparticule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FFF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FFF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8986</TotalTime>
  <Words>2819</Words>
  <Application>Microsoft Office PowerPoint</Application>
  <PresentationFormat>Format A4 (210 x 297 mm)</PresentationFormat>
  <Paragraphs>498</Paragraphs>
  <Slides>48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Modèle par défaut</vt:lpstr>
      <vt:lpstr>« L’astroparticule … et les neutrinos au SPP, au PCC et à l’APC »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</vt:vector>
  </TitlesOfParts>
  <Company>DSM/DAPNIA/SPP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 Physics and Astrophysics</dc:title>
  <dc:creator>VIGNAUD</dc:creator>
  <cp:lastModifiedBy>vignaud</cp:lastModifiedBy>
  <cp:revision>844</cp:revision>
  <cp:lastPrinted>2003-07-05T11:31:34Z</cp:lastPrinted>
  <dcterms:created xsi:type="dcterms:W3CDTF">1998-03-23T10:54:06Z</dcterms:created>
  <dcterms:modified xsi:type="dcterms:W3CDTF">2010-04-27T09:28:30Z</dcterms:modified>
</cp:coreProperties>
</file>