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</p:sldMasterIdLst>
  <p:notesMasterIdLst>
    <p:notesMasterId r:id="rId28"/>
  </p:notesMasterIdLst>
  <p:handoutMasterIdLst>
    <p:handoutMasterId r:id="rId29"/>
  </p:handoutMasterIdLst>
  <p:sldIdLst>
    <p:sldId id="256" r:id="rId2"/>
    <p:sldId id="643" r:id="rId3"/>
    <p:sldId id="641" r:id="rId4"/>
    <p:sldId id="640" r:id="rId5"/>
    <p:sldId id="645" r:id="rId6"/>
    <p:sldId id="646" r:id="rId7"/>
    <p:sldId id="647" r:id="rId8"/>
    <p:sldId id="648" r:id="rId9"/>
    <p:sldId id="691" r:id="rId10"/>
    <p:sldId id="695" r:id="rId11"/>
    <p:sldId id="708" r:id="rId12"/>
    <p:sldId id="696" r:id="rId13"/>
    <p:sldId id="697" r:id="rId14"/>
    <p:sldId id="698" r:id="rId15"/>
    <p:sldId id="699" r:id="rId16"/>
    <p:sldId id="700" r:id="rId17"/>
    <p:sldId id="701" r:id="rId18"/>
    <p:sldId id="702" r:id="rId19"/>
    <p:sldId id="703" r:id="rId20"/>
    <p:sldId id="704" r:id="rId21"/>
    <p:sldId id="705" r:id="rId22"/>
    <p:sldId id="706" r:id="rId23"/>
    <p:sldId id="707" r:id="rId24"/>
    <p:sldId id="718" r:id="rId25"/>
    <p:sldId id="724" r:id="rId26"/>
    <p:sldId id="692" r:id="rId27"/>
  </p:sldIdLst>
  <p:sldSz cx="9144000" cy="6858000" type="overhead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6FF66"/>
    <a:srgbClr val="808080"/>
    <a:srgbClr val="C0C0C0"/>
    <a:srgbClr val="808000"/>
    <a:srgbClr val="008000"/>
    <a:srgbClr val="FF4D4D"/>
    <a:srgbClr val="FF0000"/>
    <a:srgbClr val="FFEA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5208" autoAdjust="0"/>
    <p:restoredTop sz="95569" autoAdjust="0"/>
  </p:normalViewPr>
  <p:slideViewPr>
    <p:cSldViewPr>
      <p:cViewPr>
        <p:scale>
          <a:sx n="112" d="100"/>
          <a:sy n="112" d="100"/>
        </p:scale>
        <p:origin x="-856" y="-80"/>
      </p:cViewPr>
      <p:guideLst>
        <p:guide orient="horz" pos="2160"/>
        <p:guide pos="2880"/>
      </p:guideLst>
    </p:cSldViewPr>
  </p:slideViewPr>
  <p:outlineViewPr>
    <p:cViewPr>
      <p:scale>
        <a:sx n="75" d="100"/>
        <a:sy n="7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352"/>
    </p:cViewPr>
  </p:sorterViewPr>
  <p:notesViewPr>
    <p:cSldViewPr snapToGrid="0" snapToObjects="1">
      <p:cViewPr varScale="1">
        <p:scale>
          <a:sx n="85" d="100"/>
          <a:sy n="85" d="100"/>
        </p:scale>
        <p:origin x="-2992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Relationship Id="rId2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endParaRPr lang="en-GB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endParaRPr lang="en-GB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endParaRPr lang="en-GB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fld id="{A5B2DF25-3DE6-4245-A5DD-98FEF699761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4124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13B00F9-A023-7447-AFB1-F188CBCA9FB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0710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874497-822A-AA4E-9D16-E3D074E5CEC0}" type="slidenum">
              <a:rPr lang="en-GB"/>
              <a:pPr/>
              <a:t>1</a:t>
            </a:fld>
            <a:endParaRPr lang="en-GB"/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5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31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878BEE-AF6B-504D-9822-D621C17B38CC}" type="slidenum">
              <a:rPr lang="fr-FR" sz="1200"/>
              <a:pPr eaLnBrk="1" hangingPunct="1"/>
              <a:t>4</a:t>
            </a:fld>
            <a:endParaRPr lang="fr-FR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1" name="Picture 61" descr="&#10;M87Jet.jpg                                                     0002866BAmour                          B91C471C: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4800" cy="95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239000" y="19472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47E2DBC-B54D-8A4B-ACE8-2B3D5551357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50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33400" y="381000"/>
            <a:ext cx="59055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239000" y="19472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E1199B4-77D9-C54F-BBEA-DAB1B7F3EE7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224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239000" y="19472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3E3426-302B-A745-BD7B-0B6D6A983BB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569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239000" y="19472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A6C04FA-E703-C947-B4A1-C0BC6E3C591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076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143000" y="17526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7239000" y="19472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C9A8CC3-2477-064D-BEFF-CFEC49C5FE5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9695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>
          <a:xfrm>
            <a:off x="7239000" y="19472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D116C07-9E6F-9041-A2C9-051F18D32B6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297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7239000" y="19472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2225868-99F2-D24D-A7F4-D3A28165817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962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xfrm>
            <a:off x="7239000" y="19472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09DC594-27D0-4E49-91D4-AF916A263AC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0279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7239000" y="19472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50CF10A-015C-494C-AFB2-A5666492BBC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52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7239000" y="19472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06E99BF-D4E5-E649-BF26-DFBF36ACAD0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765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81000"/>
            <a:ext cx="8077200" cy="685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752600"/>
            <a:ext cx="6858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242" name="Rectangle 26"/>
          <p:cNvSpPr>
            <a:spLocks noChangeArrowheads="1"/>
          </p:cNvSpPr>
          <p:nvPr/>
        </p:nvSpPr>
        <p:spPr bwMode="auto">
          <a:xfrm>
            <a:off x="0" y="0"/>
            <a:ext cx="304800" cy="6858000"/>
          </a:xfrm>
          <a:prstGeom prst="rect">
            <a:avLst/>
          </a:prstGeom>
          <a:gradFill rotWithShape="0">
            <a:gsLst>
              <a:gs pos="0">
                <a:srgbClr val="008000"/>
              </a:gs>
              <a:gs pos="100000">
                <a:schemeClr val="accent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243" name="Rectangle 27"/>
          <p:cNvSpPr>
            <a:spLocks noChangeArrowheads="1"/>
          </p:cNvSpPr>
          <p:nvPr/>
        </p:nvSpPr>
        <p:spPr bwMode="auto">
          <a:xfrm flipV="1">
            <a:off x="8839200" y="0"/>
            <a:ext cx="304800" cy="68580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fr-FR">
              <a:latin typeface="Times" charset="0"/>
            </a:endParaRPr>
          </a:p>
        </p:txBody>
      </p:sp>
      <p:sp>
        <p:nvSpPr>
          <p:cNvPr id="9249" name="Rectangle 33"/>
          <p:cNvSpPr>
            <a:spLocks noChangeArrowheads="1"/>
          </p:cNvSpPr>
          <p:nvPr userDrawn="1"/>
        </p:nvSpPr>
        <p:spPr bwMode="auto">
          <a:xfrm>
            <a:off x="6756052" y="6500192"/>
            <a:ext cx="235245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algn="r"/>
            <a:r>
              <a:rPr lang="en-GB" sz="1200" dirty="0">
                <a:solidFill>
                  <a:srgbClr val="808080"/>
                </a:solidFill>
                <a:latin typeface="Helvetica" charset="0"/>
              </a:rPr>
              <a:t>E. </a:t>
            </a:r>
            <a:r>
              <a:rPr lang="en-GB" sz="1200" dirty="0" err="1">
                <a:solidFill>
                  <a:srgbClr val="808080"/>
                </a:solidFill>
                <a:latin typeface="Helvetica" charset="0"/>
              </a:rPr>
              <a:t>Parizot</a:t>
            </a:r>
            <a:r>
              <a:rPr lang="en-GB" sz="1200" dirty="0">
                <a:solidFill>
                  <a:srgbClr val="808080"/>
                </a:solidFill>
                <a:latin typeface="Helvetica" charset="0"/>
              </a:rPr>
              <a:t> </a:t>
            </a:r>
            <a:r>
              <a:rPr lang="en-GB" sz="1200" dirty="0" smtClean="0">
                <a:solidFill>
                  <a:srgbClr val="808080"/>
                </a:solidFill>
                <a:latin typeface="Helvetica" charset="0"/>
              </a:rPr>
              <a:t>(APC, Paris </a:t>
            </a:r>
            <a:r>
              <a:rPr lang="en-GB" sz="1200" dirty="0" smtClean="0">
                <a:solidFill>
                  <a:srgbClr val="FFFFFF"/>
                </a:solidFill>
                <a:latin typeface="Helvetica" charset="0"/>
              </a:rPr>
              <a:t>7)</a:t>
            </a:r>
            <a:endParaRPr lang="en-GB" sz="1200" dirty="0">
              <a:solidFill>
                <a:srgbClr val="FFFFFF"/>
              </a:solidFill>
              <a:latin typeface="Helvetica" charset="0"/>
            </a:endParaRPr>
          </a:p>
        </p:txBody>
      </p:sp>
      <p:sp>
        <p:nvSpPr>
          <p:cNvPr id="10" name="Rectangle 33"/>
          <p:cNvSpPr>
            <a:spLocks noChangeArrowheads="1"/>
          </p:cNvSpPr>
          <p:nvPr userDrawn="1"/>
        </p:nvSpPr>
        <p:spPr bwMode="auto">
          <a:xfrm>
            <a:off x="-2540" y="6500192"/>
            <a:ext cx="235245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solidFill>
                  <a:srgbClr val="FFFFFF"/>
                </a:solidFill>
                <a:latin typeface="+mn-lt"/>
              </a:rPr>
              <a:t>AP</a:t>
            </a:r>
            <a:r>
              <a:rPr lang="en-GB" sz="1200" dirty="0" smtClean="0">
                <a:solidFill>
                  <a:srgbClr val="808080"/>
                </a:solidFill>
                <a:latin typeface="+mn-lt"/>
              </a:rPr>
              <a:t>C, 29</a:t>
            </a:r>
            <a:r>
              <a:rPr lang="en-GB" sz="1200" baseline="30000" dirty="0" smtClean="0">
                <a:solidFill>
                  <a:srgbClr val="808080"/>
                </a:solidFill>
                <a:latin typeface="+mn-lt"/>
              </a:rPr>
              <a:t>th</a:t>
            </a:r>
            <a:r>
              <a:rPr lang="en-GB" sz="1200" dirty="0" smtClean="0">
                <a:solidFill>
                  <a:srgbClr val="808080"/>
                </a:solidFill>
                <a:latin typeface="+mn-lt"/>
              </a:rPr>
              <a:t> October 2014</a:t>
            </a:r>
          </a:p>
        </p:txBody>
      </p:sp>
      <p:sp>
        <p:nvSpPr>
          <p:cNvPr id="12" name="Rectangle 33"/>
          <p:cNvSpPr>
            <a:spLocks noChangeArrowheads="1"/>
          </p:cNvSpPr>
          <p:nvPr userDrawn="1"/>
        </p:nvSpPr>
        <p:spPr bwMode="auto">
          <a:xfrm>
            <a:off x="2195736" y="6500192"/>
            <a:ext cx="475252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algn="ctr"/>
            <a:r>
              <a:rPr lang="en-GB" sz="1200" dirty="0" smtClean="0">
                <a:solidFill>
                  <a:srgbClr val="808080"/>
                </a:solidFill>
                <a:latin typeface="+mn-lt"/>
              </a:rPr>
              <a:t>— </a:t>
            </a:r>
            <a:r>
              <a:rPr lang="en-GB" sz="1200" dirty="0" smtClean="0">
                <a:solidFill>
                  <a:srgbClr val="808080"/>
                </a:solidFill>
                <a:latin typeface="+mn-lt"/>
                <a:sym typeface="Monotype Sorts" charset="0"/>
              </a:rPr>
              <a:t>ONR-APC-IPGP meeting / JEM-EUSO</a:t>
            </a:r>
            <a:r>
              <a:rPr lang="en-GB" sz="1200" baseline="0" dirty="0" smtClean="0">
                <a:solidFill>
                  <a:srgbClr val="808080"/>
                </a:solidFill>
                <a:latin typeface="+mn-lt"/>
                <a:sym typeface="Monotype Sorts" charset="0"/>
              </a:rPr>
              <a:t> and pathfinders </a:t>
            </a:r>
            <a:r>
              <a:rPr lang="en-GB" sz="1200" dirty="0" smtClean="0">
                <a:solidFill>
                  <a:srgbClr val="808080"/>
                </a:solidFill>
                <a:latin typeface="+mn-lt"/>
                <a:sym typeface="Monotype Sorts" charset="0"/>
              </a:rPr>
              <a:t>—</a:t>
            </a:r>
            <a:endParaRPr lang="en-GB" sz="1200" dirty="0">
              <a:solidFill>
                <a:srgbClr val="808080"/>
              </a:solidFill>
              <a:latin typeface="+mn-lt"/>
            </a:endParaRPr>
          </a:p>
        </p:txBody>
      </p:sp>
      <p:sp>
        <p:nvSpPr>
          <p:cNvPr id="13" name="Espace réservé du numéro de diapositive 7"/>
          <p:cNvSpPr>
            <a:spLocks noGrp="1"/>
          </p:cNvSpPr>
          <p:nvPr>
            <p:ph type="sldNum" sz="quarter" idx="4"/>
          </p:nvPr>
        </p:nvSpPr>
        <p:spPr>
          <a:xfrm>
            <a:off x="7239000" y="19472"/>
            <a:ext cx="1905000" cy="457200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D63E3426-302B-A745-BD7B-0B6D6A983BBF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hdr="0" ftr="0" dt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omic Sans MS" charset="0"/>
          <a:ea typeface="ＭＳ Ｐゴシック" charset="0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omic Sans MS" charset="0"/>
          <a:ea typeface="ＭＳ Ｐゴシック" charset="0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omic Sans MS" charset="0"/>
          <a:ea typeface="ＭＳ Ｐゴシック" charset="0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omic Sans MS" charset="0"/>
          <a:ea typeface="ＭＳ Ｐゴシック" charset="0"/>
        </a:defRPr>
      </a:lvl5pPr>
      <a:lvl6pPr marL="4572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omic Sans MS" charset="0"/>
          <a:ea typeface="ＭＳ Ｐゴシック" charset="0"/>
        </a:defRPr>
      </a:lvl6pPr>
      <a:lvl7pPr marL="9144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omic Sans MS" charset="0"/>
          <a:ea typeface="ＭＳ Ｐゴシック" charset="0"/>
        </a:defRPr>
      </a:lvl7pPr>
      <a:lvl8pPr marL="13716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omic Sans MS" charset="0"/>
          <a:ea typeface="ＭＳ Ｐゴシック" charset="0"/>
        </a:defRPr>
      </a:lvl8pPr>
      <a:lvl9pPr marL="18288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omic Sans M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Zapf Dingbats" charset="0"/>
        <a:buChar char="n"/>
        <a:defRPr kumimoji="1" sz="24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Zapf Dingbats" charset="0"/>
        <a:buChar char="u"/>
        <a:defRPr kumimoji="1" sz="2000">
          <a:solidFill>
            <a:schemeClr val="bg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Zapf Dingbats" charset="0"/>
        <a:buChar char="F"/>
        <a:defRPr kumimoji="1">
          <a:solidFill>
            <a:schemeClr val="accent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Char char="•"/>
        <a:defRPr kumimoji="1"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1600">
          <a:solidFill>
            <a:schemeClr val="tx2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1600">
          <a:solidFill>
            <a:schemeClr val="tx2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1600">
          <a:solidFill>
            <a:schemeClr val="tx2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1600">
          <a:solidFill>
            <a:schemeClr val="tx2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16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Relationship Id="rId3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gif"/><Relationship Id="rId3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9.emf"/><Relationship Id="rId6" Type="http://schemas.openxmlformats.org/officeDocument/2006/relationships/oleObject" Target="../embeddings/Document_Microsoft_Word_97_-_20041.doc"/><Relationship Id="rId7" Type="http://schemas.openxmlformats.org/officeDocument/2006/relationships/image" Target="../media/image10.emf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7" name="Rectangle 13"/>
          <p:cNvSpPr>
            <a:spLocks noChangeArrowheads="1"/>
          </p:cNvSpPr>
          <p:nvPr/>
        </p:nvSpPr>
        <p:spPr bwMode="auto">
          <a:xfrm>
            <a:off x="3380860" y="3829110"/>
            <a:ext cx="23838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Etienne </a:t>
            </a:r>
            <a:r>
              <a:rPr lang="en-GB" dirty="0" err="1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Parizot</a:t>
            </a:r>
            <a:endParaRPr lang="en-GB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2023680" y="4437112"/>
            <a:ext cx="50982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20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(APC – </a:t>
            </a:r>
            <a:r>
              <a:rPr lang="en-GB" sz="2000" dirty="0" err="1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Université</a:t>
            </a:r>
            <a:r>
              <a:rPr lang="en-GB" sz="20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 Paris Diderot - France</a:t>
            </a:r>
            <a:r>
              <a:rPr lang="en-GB" sz="20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)</a:t>
            </a: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533400" y="2493640"/>
            <a:ext cx="8077200" cy="86335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/>
            <a:r>
              <a:rPr kumimoji="1" lang="en-GB" sz="3200" b="1" dirty="0" smtClean="0">
                <a:solidFill>
                  <a:schemeClr val="bg1"/>
                </a:solidFill>
                <a:latin typeface="Comic Sans MS" charset="0"/>
              </a:rPr>
              <a:t>Observation of ultra-high-energy cosmic rays from space</a:t>
            </a: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533400" y="1556792"/>
            <a:ext cx="8077200" cy="86335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>
              <a:lnSpc>
                <a:spcPct val="80000"/>
              </a:lnSpc>
            </a:pPr>
            <a:r>
              <a:rPr kumimoji="1" lang="en-GB" sz="4000" b="1" dirty="0" smtClean="0">
                <a:solidFill>
                  <a:schemeClr val="bg1"/>
                </a:solidFill>
                <a:latin typeface="Comic Sans MS" charset="0"/>
              </a:rPr>
              <a:t>JEM-EUSO and pathfinders</a:t>
            </a: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1740595" y="6165304"/>
            <a:ext cx="56644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20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ONR-APC-IPGP meeting — 29</a:t>
            </a:r>
            <a:r>
              <a:rPr lang="en-GB" sz="2000" baseline="300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th</a:t>
            </a:r>
            <a:r>
              <a:rPr lang="en-GB" sz="20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 October 2014</a:t>
            </a:r>
            <a:endParaRPr lang="en-GB" sz="20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mic Sans M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EUSO-Balloon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8" name="ZoneTexte 7"/>
          <p:cNvSpPr txBox="1"/>
          <p:nvPr/>
        </p:nvSpPr>
        <p:spPr>
          <a:xfrm>
            <a:off x="683568" y="921494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²"/>
            </a:pPr>
            <a:r>
              <a:rPr lang="en-US" dirty="0" smtClean="0">
                <a:solidFill>
                  <a:srgbClr val="000090"/>
                </a:solidFill>
              </a:rPr>
              <a:t>Pathfinder to JEM-EUSO (CNES mission)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187624" y="2120082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sym typeface="Wingdings"/>
              </a:rPr>
              <a:t>Data on the UV background and its space</a:t>
            </a:r>
            <a:r>
              <a:rPr lang="en-US" dirty="0">
                <a:solidFill>
                  <a:srgbClr val="000090"/>
                </a:solidFill>
                <a:sym typeface="Wingdings"/>
              </a:rPr>
              <a:t>/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time variability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187624" y="1628800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Technology demonstration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187624" y="3244914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Observation of artificial transient events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81944" y="3676962"/>
            <a:ext cx="53103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laser </a:t>
            </a:r>
            <a:r>
              <a:rPr lang="en-US" sz="2000" dirty="0">
                <a:solidFill>
                  <a:srgbClr val="000090"/>
                </a:solidFill>
              </a:rPr>
              <a:t>shots + LED + Xenon </a:t>
            </a:r>
            <a:r>
              <a:rPr lang="en-US" sz="2000" dirty="0" smtClean="0">
                <a:solidFill>
                  <a:srgbClr val="000090"/>
                </a:solidFill>
              </a:rPr>
              <a:t>flashers (US/NASA)</a:t>
            </a:r>
            <a:endParaRPr lang="en-GB" sz="2000" dirty="0"/>
          </a:p>
        </p:txBody>
      </p:sp>
      <p:sp>
        <p:nvSpPr>
          <p:cNvPr id="26" name="ZoneTexte 25"/>
          <p:cNvSpPr txBox="1"/>
          <p:nvPr/>
        </p:nvSpPr>
        <p:spPr>
          <a:xfrm>
            <a:off x="1691680" y="2564904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• additional to the airglow</a:t>
            </a:r>
          </a:p>
          <a:p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• investigation of different types of ground / albedos</a:t>
            </a:r>
            <a:endParaRPr lang="en-US" sz="2000" dirty="0">
              <a:solidFill>
                <a:srgbClr val="000090"/>
              </a:solidFill>
            </a:endParaRPr>
          </a:p>
        </p:txBody>
      </p:sp>
      <p:pic>
        <p:nvPicPr>
          <p:cNvPr id="11" name="Image 10" descr="allpackets-BALLOON-CPU_TRIGGER-20140825-052344--SMALLCPU-integ5pkt-3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149080"/>
            <a:ext cx="2444874" cy="2444872"/>
          </a:xfrm>
          <a:prstGeom prst="rect">
            <a:avLst/>
          </a:prstGeom>
        </p:spPr>
      </p:pic>
      <p:pic>
        <p:nvPicPr>
          <p:cNvPr id="13" name="Image 12" descr="allpackets-BALLOON-CPU_TRIGGER-20140825-052344--SMALLCPU_conv084-gray-enlarged-anim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149080"/>
            <a:ext cx="2448272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62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r 4"/>
          <p:cNvGrpSpPr/>
          <p:nvPr/>
        </p:nvGrpSpPr>
        <p:grpSpPr>
          <a:xfrm>
            <a:off x="94142" y="699606"/>
            <a:ext cx="9014362" cy="6257786"/>
            <a:chOff x="1" y="499468"/>
            <a:chExt cx="9144000" cy="6347782"/>
          </a:xfrm>
        </p:grpSpPr>
        <p:pic>
          <p:nvPicPr>
            <p:cNvPr id="6" name="Image 5" descr="helicopterTrajectory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4182369"/>
              <a:ext cx="9144000" cy="2664881"/>
            </a:xfrm>
            <a:prstGeom prst="rect">
              <a:avLst/>
            </a:prstGeom>
          </p:spPr>
        </p:pic>
        <p:pic>
          <p:nvPicPr>
            <p:cNvPr id="7" name="Image 6" descr="EBtrajectory-snapshot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499468"/>
              <a:ext cx="9144000" cy="3957851"/>
            </a:xfrm>
            <a:prstGeom prst="rect">
              <a:avLst/>
            </a:prstGeom>
          </p:spPr>
        </p:pic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EUSO-Balloon + helicopter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106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EUSO-Balloon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8" name="ZoneTexte 7"/>
          <p:cNvSpPr txBox="1"/>
          <p:nvPr/>
        </p:nvSpPr>
        <p:spPr>
          <a:xfrm>
            <a:off x="683568" y="921494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²"/>
            </a:pPr>
            <a:r>
              <a:rPr lang="en-US" dirty="0" smtClean="0">
                <a:solidFill>
                  <a:srgbClr val="000090"/>
                </a:solidFill>
              </a:rPr>
              <a:t>The data are being analyzed right now!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353" y="1477146"/>
            <a:ext cx="6989294" cy="504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40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EUSO-Balloon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89260"/>
            <a:ext cx="66929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18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EUSO-Balloon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89260"/>
            <a:ext cx="66929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2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EUSO-Balloon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64704"/>
            <a:ext cx="66929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9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EUSO-Balloon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64704"/>
            <a:ext cx="669290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88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EUSO-Balloon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76560"/>
            <a:ext cx="669290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32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EUSO-Balloon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900" y="789260"/>
            <a:ext cx="66802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13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EUSO-Balloon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89260"/>
            <a:ext cx="67056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61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0498" name="Group 2"/>
          <p:cNvGrpSpPr>
            <a:grpSpLocks/>
          </p:cNvGrpSpPr>
          <p:nvPr/>
        </p:nvGrpSpPr>
        <p:grpSpPr bwMode="auto">
          <a:xfrm>
            <a:off x="1752600" y="838200"/>
            <a:ext cx="2133600" cy="5715000"/>
            <a:chOff x="2194" y="816"/>
            <a:chExt cx="3182" cy="2957"/>
          </a:xfrm>
        </p:grpSpPr>
        <p:pic>
          <p:nvPicPr>
            <p:cNvPr id="11304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" y="816"/>
              <a:ext cx="3182" cy="2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30500" name="Rectangle 4"/>
            <p:cNvSpPr>
              <a:spLocks noChangeArrowheads="1"/>
            </p:cNvSpPr>
            <p:nvPr/>
          </p:nvSpPr>
          <p:spPr bwMode="auto">
            <a:xfrm>
              <a:off x="2736" y="2064"/>
              <a:ext cx="1056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0501" name="Rectangle 5"/>
            <p:cNvSpPr>
              <a:spLocks noChangeArrowheads="1"/>
            </p:cNvSpPr>
            <p:nvPr/>
          </p:nvSpPr>
          <p:spPr bwMode="auto">
            <a:xfrm>
              <a:off x="3168" y="1200"/>
              <a:ext cx="1488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0502" name="Rectangle 6"/>
            <p:cNvSpPr>
              <a:spLocks noChangeArrowheads="1"/>
            </p:cNvSpPr>
            <p:nvPr/>
          </p:nvSpPr>
          <p:spPr bwMode="auto">
            <a:xfrm>
              <a:off x="4128" y="2016"/>
              <a:ext cx="1008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0503" name="Rectangle 7"/>
            <p:cNvSpPr>
              <a:spLocks noChangeArrowheads="1"/>
            </p:cNvSpPr>
            <p:nvPr/>
          </p:nvSpPr>
          <p:spPr bwMode="auto">
            <a:xfrm>
              <a:off x="3720" y="3104"/>
              <a:ext cx="1008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0504" name="Rectangle 8"/>
            <p:cNvSpPr>
              <a:spLocks noChangeArrowheads="1"/>
            </p:cNvSpPr>
            <p:nvPr/>
          </p:nvSpPr>
          <p:spPr bwMode="auto">
            <a:xfrm>
              <a:off x="3936" y="960"/>
              <a:ext cx="105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130506" name="Text Box 10"/>
          <p:cNvSpPr txBox="1">
            <a:spLocks noChangeArrowheads="1"/>
          </p:cNvSpPr>
          <p:nvPr/>
        </p:nvSpPr>
        <p:spPr bwMode="auto">
          <a:xfrm>
            <a:off x="304800" y="6172200"/>
            <a:ext cx="1360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>
                <a:solidFill>
                  <a:schemeClr val="accent2"/>
                </a:solidFill>
              </a:rPr>
              <a:t>100 MeV</a:t>
            </a:r>
          </a:p>
        </p:txBody>
      </p:sp>
      <p:sp>
        <p:nvSpPr>
          <p:cNvPr id="1130507" name="Text Box 11"/>
          <p:cNvSpPr txBox="1">
            <a:spLocks noChangeArrowheads="1"/>
          </p:cNvSpPr>
          <p:nvPr/>
        </p:nvSpPr>
        <p:spPr bwMode="auto">
          <a:xfrm>
            <a:off x="4343400" y="5486400"/>
            <a:ext cx="1123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>
                <a:solidFill>
                  <a:schemeClr val="accent2"/>
                </a:solidFill>
              </a:rPr>
              <a:t>10</a:t>
            </a:r>
            <a:r>
              <a:rPr lang="en-GB" b="1" baseline="30000">
                <a:solidFill>
                  <a:schemeClr val="accent2"/>
                </a:solidFill>
              </a:rPr>
              <a:t>21</a:t>
            </a:r>
            <a:r>
              <a:rPr lang="en-GB" b="1">
                <a:solidFill>
                  <a:schemeClr val="accent2"/>
                </a:solidFill>
              </a:rPr>
              <a:t> eV</a:t>
            </a:r>
          </a:p>
        </p:txBody>
      </p:sp>
      <p:sp>
        <p:nvSpPr>
          <p:cNvPr id="1130508" name="Line 12"/>
          <p:cNvSpPr>
            <a:spLocks noChangeShapeType="1"/>
          </p:cNvSpPr>
          <p:nvPr/>
        </p:nvSpPr>
        <p:spPr bwMode="auto">
          <a:xfrm flipV="1">
            <a:off x="1600200" y="6248400"/>
            <a:ext cx="3048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30509" name="Line 13"/>
          <p:cNvSpPr>
            <a:spLocks noChangeShapeType="1"/>
          </p:cNvSpPr>
          <p:nvPr/>
        </p:nvSpPr>
        <p:spPr bwMode="auto">
          <a:xfrm flipH="1">
            <a:off x="3962400" y="5867400"/>
            <a:ext cx="3810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30513" name="Text Box 17"/>
          <p:cNvSpPr txBox="1">
            <a:spLocks noChangeArrowheads="1"/>
          </p:cNvSpPr>
          <p:nvPr/>
        </p:nvSpPr>
        <p:spPr bwMode="auto">
          <a:xfrm>
            <a:off x="4279900" y="1462088"/>
            <a:ext cx="29546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ja-JP" dirty="0">
                <a:solidFill>
                  <a:schemeClr val="accent1"/>
                </a:solidFill>
                <a:cs typeface="ＭＳ Ｐゴシック" charset="0"/>
              </a:rPr>
              <a:t>~ </a:t>
            </a:r>
            <a:r>
              <a:rPr lang="en-GB" dirty="0">
                <a:solidFill>
                  <a:schemeClr val="accent1"/>
                </a:solidFill>
              </a:rPr>
              <a:t>1 </a:t>
            </a:r>
            <a:r>
              <a:rPr lang="en-GB" dirty="0" smtClean="0">
                <a:solidFill>
                  <a:schemeClr val="accent1"/>
                </a:solidFill>
              </a:rPr>
              <a:t>particle/m</a:t>
            </a:r>
            <a:r>
              <a:rPr lang="en-GB" baseline="30000" dirty="0" smtClean="0">
                <a:solidFill>
                  <a:schemeClr val="accent1"/>
                </a:solidFill>
              </a:rPr>
              <a:t>2</a:t>
            </a:r>
            <a:r>
              <a:rPr lang="en-GB" dirty="0" smtClean="0">
                <a:solidFill>
                  <a:schemeClr val="accent1"/>
                </a:solidFill>
              </a:rPr>
              <a:t>/second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130515" name="Line 19"/>
          <p:cNvSpPr>
            <a:spLocks noChangeShapeType="1"/>
          </p:cNvSpPr>
          <p:nvPr/>
        </p:nvSpPr>
        <p:spPr bwMode="auto">
          <a:xfrm>
            <a:off x="2438400" y="1752600"/>
            <a:ext cx="18161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30531" name="Text Box 35"/>
          <p:cNvSpPr txBox="1">
            <a:spLocks noChangeArrowheads="1"/>
          </p:cNvSpPr>
          <p:nvPr/>
        </p:nvSpPr>
        <p:spPr bwMode="auto">
          <a:xfrm>
            <a:off x="3962400" y="60960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 smtClean="0">
                <a:solidFill>
                  <a:schemeClr val="bg2"/>
                </a:solidFill>
              </a:rPr>
              <a:t>Energy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1130532" name="Text Box 36"/>
          <p:cNvSpPr txBox="1">
            <a:spLocks noChangeArrowheads="1"/>
          </p:cNvSpPr>
          <p:nvPr/>
        </p:nvSpPr>
        <p:spPr bwMode="auto">
          <a:xfrm>
            <a:off x="609600" y="8382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chemeClr val="bg2"/>
                </a:solidFill>
              </a:rPr>
              <a:t>Flux</a:t>
            </a:r>
          </a:p>
        </p:txBody>
      </p:sp>
      <p:sp>
        <p:nvSpPr>
          <p:cNvPr id="1130533" name="Line 37"/>
          <p:cNvSpPr>
            <a:spLocks noChangeShapeType="1"/>
          </p:cNvSpPr>
          <p:nvPr/>
        </p:nvSpPr>
        <p:spPr bwMode="auto">
          <a:xfrm flipV="1">
            <a:off x="1371600" y="990600"/>
            <a:ext cx="0" cy="502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30534" name="Text Box 38"/>
          <p:cNvSpPr txBox="1">
            <a:spLocks noChangeArrowheads="1"/>
          </p:cNvSpPr>
          <p:nvPr/>
        </p:nvSpPr>
        <p:spPr bwMode="auto">
          <a:xfrm>
            <a:off x="4953000" y="3367088"/>
            <a:ext cx="26242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ja-JP" dirty="0">
                <a:solidFill>
                  <a:schemeClr val="accent1"/>
                </a:solidFill>
                <a:cs typeface="ＭＳ Ｐゴシック" charset="0"/>
              </a:rPr>
              <a:t>~ </a:t>
            </a:r>
            <a:r>
              <a:rPr lang="en-GB" dirty="0">
                <a:solidFill>
                  <a:schemeClr val="accent1"/>
                </a:solidFill>
              </a:rPr>
              <a:t>1 </a:t>
            </a:r>
            <a:r>
              <a:rPr lang="en-GB" dirty="0" smtClean="0">
                <a:solidFill>
                  <a:schemeClr val="accent1"/>
                </a:solidFill>
              </a:rPr>
              <a:t>particle/m</a:t>
            </a:r>
            <a:r>
              <a:rPr lang="en-GB" baseline="30000" dirty="0" smtClean="0">
                <a:solidFill>
                  <a:schemeClr val="accent1"/>
                </a:solidFill>
              </a:rPr>
              <a:t>2</a:t>
            </a:r>
            <a:r>
              <a:rPr lang="en-GB" dirty="0" smtClean="0">
                <a:solidFill>
                  <a:schemeClr val="accent1"/>
                </a:solidFill>
              </a:rPr>
              <a:t>/year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130535" name="Line 39"/>
          <p:cNvSpPr>
            <a:spLocks noChangeShapeType="1"/>
          </p:cNvSpPr>
          <p:nvPr/>
        </p:nvSpPr>
        <p:spPr bwMode="auto">
          <a:xfrm>
            <a:off x="3111500" y="3657600"/>
            <a:ext cx="18161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30536" name="Text Box 40"/>
          <p:cNvSpPr txBox="1">
            <a:spLocks noChangeArrowheads="1"/>
          </p:cNvSpPr>
          <p:nvPr/>
        </p:nvSpPr>
        <p:spPr bwMode="auto">
          <a:xfrm>
            <a:off x="5651500" y="5486400"/>
            <a:ext cx="3673028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GB" altLang="ja-JP" dirty="0">
                <a:solidFill>
                  <a:schemeClr val="accent1"/>
                </a:solidFill>
                <a:cs typeface="ＭＳ Ｐゴシック" charset="0"/>
              </a:rPr>
              <a:t>~ </a:t>
            </a:r>
            <a:r>
              <a:rPr lang="en-GB" dirty="0">
                <a:solidFill>
                  <a:schemeClr val="accent1"/>
                </a:solidFill>
              </a:rPr>
              <a:t>1 </a:t>
            </a:r>
            <a:r>
              <a:rPr lang="en-GB" dirty="0" smtClean="0">
                <a:solidFill>
                  <a:schemeClr val="accent1"/>
                </a:solidFill>
              </a:rPr>
              <a:t>particle/m</a:t>
            </a:r>
            <a:r>
              <a:rPr lang="en-GB" baseline="30000" dirty="0" smtClean="0">
                <a:solidFill>
                  <a:schemeClr val="accent1"/>
                </a:solidFill>
              </a:rPr>
              <a:t>2</a:t>
            </a:r>
            <a:r>
              <a:rPr lang="en-GB" dirty="0" smtClean="0">
                <a:solidFill>
                  <a:schemeClr val="accent1"/>
                </a:solidFill>
              </a:rPr>
              <a:t>/billion year!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130537" name="Line 41"/>
          <p:cNvSpPr>
            <a:spLocks noChangeShapeType="1"/>
          </p:cNvSpPr>
          <p:nvPr/>
        </p:nvSpPr>
        <p:spPr bwMode="auto">
          <a:xfrm>
            <a:off x="3810000" y="5943600"/>
            <a:ext cx="18161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228600" y="44624"/>
            <a:ext cx="8686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>
              <a:lnSpc>
                <a:spcPct val="70000"/>
              </a:lnSpc>
            </a:pPr>
            <a:r>
              <a:rPr kumimoji="1" lang="en-GB" sz="3000" b="1" dirty="0" smtClean="0">
                <a:solidFill>
                  <a:schemeClr val="hlink"/>
                </a:solidFill>
                <a:latin typeface="Comic Sans MS" charset="0"/>
              </a:rPr>
              <a:t>The cosmic ray energy spectrum</a:t>
            </a:r>
            <a:endParaRPr kumimoji="1" lang="en-GB" sz="3000" b="1" dirty="0">
              <a:solidFill>
                <a:schemeClr val="hlink"/>
              </a:solidFill>
              <a:latin typeface="Comic Sans MS" charset="0"/>
            </a:endParaRPr>
          </a:p>
        </p:txBody>
      </p:sp>
      <p:sp>
        <p:nvSpPr>
          <p:cNvPr id="23" name="Text Box 35"/>
          <p:cNvSpPr txBox="1">
            <a:spLocks noChangeArrowheads="1"/>
          </p:cNvSpPr>
          <p:nvPr/>
        </p:nvSpPr>
        <p:spPr bwMode="auto">
          <a:xfrm>
            <a:off x="5868144" y="5949280"/>
            <a:ext cx="35333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dirty="0" smtClean="0">
                <a:solidFill>
                  <a:srgbClr val="800000"/>
                </a:solidFill>
              </a:rPr>
              <a:t>Ultra-high-energy cosmic rays (UHECRs)</a:t>
            </a:r>
            <a:endParaRPr lang="en-GB" sz="18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886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EUSO-Balloon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76560"/>
            <a:ext cx="670560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81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EUSO-Balloon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89260"/>
            <a:ext cx="67056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62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EUSO-Balloon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0" y="789260"/>
            <a:ext cx="67310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02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EUSO-Balloon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89260"/>
            <a:ext cx="66929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55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Space debris removal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8" name="ZoneTexte 7"/>
          <p:cNvSpPr txBox="1"/>
          <p:nvPr/>
        </p:nvSpPr>
        <p:spPr>
          <a:xfrm>
            <a:off x="683568" y="908720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0090"/>
                </a:solidFill>
              </a:rPr>
              <a:t>Strategy</a:t>
            </a:r>
            <a:endParaRPr lang="en-US" u="sng" dirty="0">
              <a:solidFill>
                <a:srgbClr val="000090"/>
              </a:solidFill>
            </a:endParaRPr>
          </a:p>
        </p:txBody>
      </p:sp>
      <p:pic>
        <p:nvPicPr>
          <p:cNvPr id="25" name="図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56945"/>
            <a:ext cx="4572635" cy="407225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ZoneTexte 25"/>
          <p:cNvSpPr txBox="1"/>
          <p:nvPr/>
        </p:nvSpPr>
        <p:spPr>
          <a:xfrm>
            <a:off x="683568" y="5598166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0090"/>
                </a:solidFill>
              </a:rPr>
              <a:t>JEM-EUSO</a:t>
            </a:r>
            <a:r>
              <a:rPr lang="en-US" dirty="0" smtClean="0">
                <a:solidFill>
                  <a:srgbClr val="000090"/>
                </a:solidFill>
              </a:rPr>
              <a:t> can detect and determine the trajectory of debris in the critical 1 cm – 10 cm range!</a:t>
            </a:r>
            <a:endParaRPr lang="en-US" u="sng" dirty="0">
              <a:solidFill>
                <a:srgbClr val="000090"/>
              </a:solidFill>
            </a:endParaRPr>
          </a:p>
        </p:txBody>
      </p:sp>
      <p:pic>
        <p:nvPicPr>
          <p:cNvPr id="5" name="Image 4" descr="Jem_EUSO_IC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703" y="908720"/>
            <a:ext cx="3229761" cy="468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83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9" name="ZoneTexte 8"/>
          <p:cNvSpPr txBox="1"/>
          <p:nvPr/>
        </p:nvSpPr>
        <p:spPr>
          <a:xfrm>
            <a:off x="683568" y="3575337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0090"/>
                </a:solidFill>
              </a:rPr>
              <a:t>Approved mission</a:t>
            </a:r>
            <a:endParaRPr lang="en-US" u="sng" dirty="0">
              <a:solidFill>
                <a:srgbClr val="00009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187624" y="4161854"/>
            <a:ext cx="6624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JEM-EUSO demonstrator onboard the ISS (inside, not outside)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275856" y="3647345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ASI (Italian Space Agency) and ROSCOSMOS)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187624" y="4888324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Will observe airglow from space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187624" y="518913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Will observe TLEs and meteors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187624" y="5621178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Can demonstrate space debris removal strategy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1187624" y="4545127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Will include test </a:t>
            </a:r>
            <a:r>
              <a:rPr lang="en-US" sz="2000" dirty="0" err="1" smtClean="0">
                <a:solidFill>
                  <a:srgbClr val="000090"/>
                </a:solidFill>
              </a:rPr>
              <a:t>SiPMT</a:t>
            </a:r>
            <a:r>
              <a:rPr lang="en-US" sz="2000" dirty="0" smtClean="0">
                <a:solidFill>
                  <a:srgbClr val="000090"/>
                </a:solidFill>
              </a:rPr>
              <a:t> detectors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683568" y="5991671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(to be operated in the ISS in 2017)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0" name="Titre 1"/>
          <p:cNvSpPr txBox="1">
            <a:spLocks/>
          </p:cNvSpPr>
          <p:nvPr/>
        </p:nvSpPr>
        <p:spPr bwMode="auto">
          <a:xfrm>
            <a:off x="533400" y="908720"/>
            <a:ext cx="8077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2pPr>
            <a:lvl3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3pPr>
            <a:lvl4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4pPr>
            <a:lvl5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5pPr>
            <a:lvl6pPr marL="4572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6pPr>
            <a:lvl7pPr marL="9144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7pPr>
            <a:lvl8pPr marL="13716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8pPr>
            <a:lvl9pPr marL="18288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3200" u="sng" dirty="0" smtClean="0">
                <a:solidFill>
                  <a:srgbClr val="800000"/>
                </a:solidFill>
              </a:rPr>
              <a:t>Long duration balloon flight</a:t>
            </a:r>
            <a:endParaRPr lang="en-US" sz="3200" u="sng" dirty="0">
              <a:solidFill>
                <a:srgbClr val="800000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683568" y="1522512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Expected strong support from both CNES and NASA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1187624" y="1996371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Key milestone: detect the first UHECR showers from above (with the fluorescence technique, well established on ground)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33" name="Titre 1"/>
          <p:cNvSpPr txBox="1">
            <a:spLocks/>
          </p:cNvSpPr>
          <p:nvPr/>
        </p:nvSpPr>
        <p:spPr bwMode="auto">
          <a:xfrm>
            <a:off x="533400" y="2924944"/>
            <a:ext cx="8077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2pPr>
            <a:lvl3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3pPr>
            <a:lvl4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4pPr>
            <a:lvl5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5pPr>
            <a:lvl6pPr marL="4572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6pPr>
            <a:lvl7pPr marL="9144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7pPr>
            <a:lvl8pPr marL="13716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8pPr>
            <a:lvl9pPr marL="18288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/>
            <a:r>
              <a:rPr lang="en-US" sz="3200" u="sng" dirty="0" smtClean="0">
                <a:solidFill>
                  <a:srgbClr val="800000"/>
                </a:solidFill>
              </a:rPr>
              <a:t>Mini-EUSO</a:t>
            </a:r>
            <a:endParaRPr lang="en-US" sz="3200" u="sng" dirty="0">
              <a:solidFill>
                <a:srgbClr val="800000"/>
              </a:solidFill>
            </a:endParaRPr>
          </a:p>
        </p:txBody>
      </p:sp>
      <p:sp>
        <p:nvSpPr>
          <p:cNvPr id="34" name="Titre 1"/>
          <p:cNvSpPr>
            <a:spLocks noGrp="1"/>
          </p:cNvSpPr>
          <p:nvPr>
            <p:ph type="title"/>
          </p:nvPr>
        </p:nvSpPr>
        <p:spPr>
          <a:xfrm>
            <a:off x="533400" y="116632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Next steps</a:t>
            </a:r>
            <a:endParaRPr lang="en-US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336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15" name="Image 7" descr="800px-ISS_ULF3_STS-1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104775"/>
            <a:ext cx="9791700" cy="698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340768"/>
            <a:ext cx="8229600" cy="675928"/>
          </a:xfrm>
        </p:spPr>
        <p:txBody>
          <a:bodyPr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600" dirty="0" err="1" smtClean="0">
                <a:solidFill>
                  <a:schemeClr val="bg1"/>
                </a:solidFill>
                <a:ea typeface="+mj-ea"/>
                <a:cs typeface="+mj-cs"/>
              </a:rPr>
              <a:t>Thank</a:t>
            </a:r>
            <a:r>
              <a:rPr lang="fr-FR" sz="3600" dirty="0" smtClean="0">
                <a:solidFill>
                  <a:schemeClr val="bg1"/>
                </a:solidFill>
                <a:ea typeface="+mj-ea"/>
                <a:cs typeface="+mj-cs"/>
              </a:rPr>
              <a:t> </a:t>
            </a:r>
            <a:r>
              <a:rPr lang="fr-FR" sz="3600" dirty="0" err="1" smtClean="0">
                <a:solidFill>
                  <a:schemeClr val="bg1"/>
                </a:solidFill>
                <a:ea typeface="+mj-ea"/>
                <a:cs typeface="+mj-cs"/>
              </a:rPr>
              <a:t>you</a:t>
            </a:r>
            <a:r>
              <a:rPr lang="fr-FR" sz="3600" dirty="0" smtClean="0">
                <a:solidFill>
                  <a:schemeClr val="bg1"/>
                </a:solidFill>
                <a:ea typeface="+mj-ea"/>
                <a:cs typeface="+mj-cs"/>
              </a:rPr>
              <a:t>!</a:t>
            </a:r>
            <a:endParaRPr lang="fr-FR" sz="3600" dirty="0">
              <a:solidFill>
                <a:schemeClr val="bg1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89844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7248" y="78904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How JEM-EUSO works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4104456" cy="5057495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0000">
            <a:off x="559144" y="2002268"/>
            <a:ext cx="2041254" cy="4104456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86380"/>
            <a:ext cx="3133132" cy="2174668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611560" y="6021288"/>
            <a:ext cx="2993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“extensive air shower”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395536" y="764704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Detect UHECR-induced showers through the fluorescence light generated in the atmosphere</a:t>
            </a:r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2627784" y="3729226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UV fluorescence spectrum</a:t>
            </a:r>
            <a:endParaRPr lang="en-US" sz="2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251520" y="5013176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~100 billion particles!</a:t>
            </a:r>
            <a:endParaRPr lang="en-US" sz="2000" dirty="0"/>
          </a:p>
        </p:txBody>
      </p:sp>
      <p:sp>
        <p:nvSpPr>
          <p:cNvPr id="12" name="ZoneTexte 11"/>
          <p:cNvSpPr txBox="1"/>
          <p:nvPr/>
        </p:nvSpPr>
        <p:spPr>
          <a:xfrm>
            <a:off x="251520" y="1876762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1 cosmic ray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43351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age 7" descr="800px-ISS_ULF3_STS-1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104775"/>
            <a:ext cx="9791700" cy="698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60784"/>
            <a:ext cx="8229600" cy="675928"/>
          </a:xfrm>
        </p:spPr>
        <p:txBody>
          <a:bodyPr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600" dirty="0" smtClean="0">
                <a:solidFill>
                  <a:schemeClr val="bg1"/>
                </a:solidFill>
                <a:ea typeface="+mj-ea"/>
                <a:cs typeface="+mj-cs"/>
              </a:rPr>
              <a:t>JEM-EUSO and </a:t>
            </a:r>
            <a:r>
              <a:rPr lang="fr-FR" sz="3600" dirty="0" err="1" smtClean="0">
                <a:solidFill>
                  <a:schemeClr val="bg1"/>
                </a:solidFill>
                <a:ea typeface="+mj-ea"/>
                <a:cs typeface="+mj-cs"/>
              </a:rPr>
              <a:t>its</a:t>
            </a:r>
            <a:r>
              <a:rPr lang="fr-FR" sz="3600" dirty="0" smtClean="0">
                <a:solidFill>
                  <a:schemeClr val="bg1"/>
                </a:solidFill>
                <a:ea typeface="+mj-ea"/>
                <a:cs typeface="+mj-cs"/>
              </a:rPr>
              <a:t> </a:t>
            </a:r>
            <a:r>
              <a:rPr lang="fr-FR" sz="3600" dirty="0" err="1" smtClean="0">
                <a:solidFill>
                  <a:schemeClr val="bg1"/>
                </a:solidFill>
                <a:ea typeface="+mj-ea"/>
                <a:cs typeface="+mj-cs"/>
              </a:rPr>
              <a:t>pathfinders</a:t>
            </a:r>
            <a:r>
              <a:rPr lang="fr-FR" sz="3600" dirty="0" smtClean="0">
                <a:solidFill>
                  <a:schemeClr val="bg1"/>
                </a:solidFill>
                <a:ea typeface="+mj-ea"/>
                <a:cs typeface="+mj-cs"/>
              </a:rPr>
              <a:t>…</a:t>
            </a:r>
            <a:endParaRPr lang="fr-FR" sz="360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pic>
        <p:nvPicPr>
          <p:cNvPr id="19459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4281488"/>
            <a:ext cx="30226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ZoneTexte 10"/>
          <p:cNvSpPr txBox="1">
            <a:spLocks noChangeArrowheads="1"/>
          </p:cNvSpPr>
          <p:nvPr/>
        </p:nvSpPr>
        <p:spPr bwMode="auto">
          <a:xfrm>
            <a:off x="-60325" y="6156325"/>
            <a:ext cx="29765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EUSO-TA (telescope array)</a:t>
            </a:r>
          </a:p>
        </p:txBody>
      </p:sp>
      <p:sp>
        <p:nvSpPr>
          <p:cNvPr id="19461" name="ZoneTexte 11"/>
          <p:cNvSpPr txBox="1">
            <a:spLocks noChangeArrowheads="1"/>
          </p:cNvSpPr>
          <p:nvPr/>
        </p:nvSpPr>
        <p:spPr bwMode="auto">
          <a:xfrm>
            <a:off x="5219700" y="5732463"/>
            <a:ext cx="1377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JEM-EUSO</a:t>
            </a:r>
          </a:p>
        </p:txBody>
      </p:sp>
      <p:sp>
        <p:nvSpPr>
          <p:cNvPr id="19462" name="ZoneTexte 12"/>
          <p:cNvSpPr txBox="1">
            <a:spLocks noChangeArrowheads="1"/>
          </p:cNvSpPr>
          <p:nvPr/>
        </p:nvSpPr>
        <p:spPr bwMode="auto">
          <a:xfrm>
            <a:off x="3449638" y="5580063"/>
            <a:ext cx="1338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Mini-EUSO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 flipH="1" flipV="1">
            <a:off x="5795963" y="5229225"/>
            <a:ext cx="144462" cy="50323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4140200" y="5013325"/>
            <a:ext cx="0" cy="57626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6" name="Image 5" descr="Ballo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981075"/>
            <a:ext cx="2844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7" name="ZoneTexte 4"/>
          <p:cNvSpPr txBox="1">
            <a:spLocks noChangeArrowheads="1"/>
          </p:cNvSpPr>
          <p:nvPr/>
        </p:nvSpPr>
        <p:spPr bwMode="auto">
          <a:xfrm>
            <a:off x="7596336" y="971550"/>
            <a:ext cx="16857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FFFF"/>
                </a:solidFill>
              </a:rPr>
              <a:t>EUSO-</a:t>
            </a:r>
            <a:r>
              <a:rPr lang="en-US" sz="1800" dirty="0" smtClean="0">
                <a:solidFill>
                  <a:srgbClr val="FFFFFF"/>
                </a:solidFill>
              </a:rPr>
              <a:t>Balloon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3" name="ZoneTexte 18"/>
          <p:cNvSpPr txBox="1">
            <a:spLocks noChangeArrowheads="1"/>
          </p:cNvSpPr>
          <p:nvPr/>
        </p:nvSpPr>
        <p:spPr bwMode="auto">
          <a:xfrm>
            <a:off x="2483768" y="2276872"/>
            <a:ext cx="21494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FFFF"/>
                </a:solidFill>
              </a:rPr>
              <a:t>(+ </a:t>
            </a:r>
            <a:r>
              <a:rPr lang="en-US" sz="1800" dirty="0" smtClean="0">
                <a:solidFill>
                  <a:srgbClr val="FFFFFF"/>
                </a:solidFill>
              </a:rPr>
              <a:t>KLYPVE-EUSO)</a:t>
            </a:r>
            <a:endParaRPr lang="en-US" sz="1800" dirty="0">
              <a:solidFill>
                <a:srgbClr val="FFFFFF"/>
              </a:solidFill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 flipV="1">
            <a:off x="3563888" y="2132856"/>
            <a:ext cx="0" cy="57626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13210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</a:t>
            </a:r>
            <a:r>
              <a:rPr lang="en-US">
                <a:solidFill>
                  <a:srgbClr val="808080"/>
                </a:solidFill>
              </a:rPr>
              <a:t> APC, 12/02/2009</a:t>
            </a:r>
          </a:p>
        </p:txBody>
      </p:sp>
      <p:pic>
        <p:nvPicPr>
          <p:cNvPr id="2120707" name="Picture 3" descr="F2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41910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077200" cy="685800"/>
          </a:xfrm>
        </p:spPr>
        <p:txBody>
          <a:bodyPr/>
          <a:lstStyle/>
          <a:p>
            <a:r>
              <a:rPr lang="en-US" dirty="0"/>
              <a:t>Focal surface</a:t>
            </a:r>
          </a:p>
        </p:txBody>
      </p:sp>
      <p:sp>
        <p:nvSpPr>
          <p:cNvPr id="2120709" name="Text Box 5"/>
          <p:cNvSpPr txBox="1">
            <a:spLocks noChangeArrowheads="1"/>
          </p:cNvSpPr>
          <p:nvPr/>
        </p:nvSpPr>
        <p:spPr bwMode="auto">
          <a:xfrm>
            <a:off x="3923928" y="5000625"/>
            <a:ext cx="5029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latin typeface="Arial" charset="0"/>
                <a:cs typeface="ＭＳ Ｐゴシック" charset="0"/>
              </a:rPr>
              <a:t>137 PDM of 9 EC, each EC has 4 PMT with 64 pixels each</a:t>
            </a:r>
          </a:p>
          <a:p>
            <a:endParaRPr lang="en-US" dirty="0">
              <a:latin typeface="Arial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cs typeface="ＭＳ Ｐゴシック" charset="0"/>
              </a:rPr>
              <a:t>4932 PMT and </a:t>
            </a:r>
            <a:r>
              <a:rPr lang="en-US" dirty="0" smtClean="0">
                <a:latin typeface="Arial" charset="0"/>
                <a:cs typeface="ＭＳ Ｐゴシック" charset="0"/>
              </a:rPr>
              <a:t>0.3156 Megapixels</a:t>
            </a:r>
            <a:endParaRPr lang="en-US" dirty="0">
              <a:latin typeface="Arial" charset="0"/>
              <a:cs typeface="ＭＳ Ｐゴシック" charset="0"/>
            </a:endParaRPr>
          </a:p>
        </p:txBody>
      </p:sp>
      <p:graphicFrame>
        <p:nvGraphicFramePr>
          <p:cNvPr id="2120711" name="Object 7"/>
          <p:cNvGraphicFramePr>
            <a:graphicFrameLocks noChangeAspect="1"/>
          </p:cNvGraphicFramePr>
          <p:nvPr/>
        </p:nvGraphicFramePr>
        <p:xfrm>
          <a:off x="762000" y="4648200"/>
          <a:ext cx="2654300" cy="204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7" name="Document" r:id="rId4" imgW="2654808" imgH="2048256" progId="Word.Document.8">
                  <p:embed/>
                </p:oleObj>
              </mc:Choice>
              <mc:Fallback>
                <p:oleObj name="Document" r:id="rId4" imgW="2654808" imgH="204825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4648200"/>
                        <a:ext cx="2654300" cy="204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20712" name="Object 8"/>
          <p:cNvGraphicFramePr>
            <a:graphicFrameLocks noChangeAspect="1"/>
          </p:cNvGraphicFramePr>
          <p:nvPr/>
        </p:nvGraphicFramePr>
        <p:xfrm>
          <a:off x="7597775" y="0"/>
          <a:ext cx="1165225" cy="122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8" name="Document" r:id="rId6" imgW="1167384" imgH="1228344" progId="Word.Document.8">
                  <p:embed/>
                </p:oleObj>
              </mc:Choice>
              <mc:Fallback>
                <p:oleObj name="Document" r:id="rId6" imgW="1167384" imgH="12283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7775" y="0"/>
                        <a:ext cx="1165225" cy="1228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20708" name="Picture 4" descr="F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1" t="11099"/>
          <a:stretch>
            <a:fillRect/>
          </a:stretch>
        </p:blipFill>
        <p:spPr bwMode="auto">
          <a:xfrm>
            <a:off x="4114800" y="1676400"/>
            <a:ext cx="4079875" cy="278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071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2071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12192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20715" name="Text Box 11"/>
          <p:cNvSpPr txBox="1">
            <a:spLocks noChangeArrowheads="1"/>
          </p:cNvSpPr>
          <p:nvPr/>
        </p:nvSpPr>
        <p:spPr bwMode="auto">
          <a:xfrm>
            <a:off x="4327525" y="1881188"/>
            <a:ext cx="844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hlink"/>
                </a:solidFill>
              </a:rPr>
              <a:t>PDM</a:t>
            </a:r>
          </a:p>
        </p:txBody>
      </p:sp>
    </p:spTree>
    <p:extLst>
      <p:ext uri="{BB962C8B-B14F-4D97-AF65-F5344CB8AC3E}">
        <p14:creationId xmlns:p14="http://schemas.microsoft.com/office/powerpoint/2010/main" val="2979125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DCIM\102NCD90\DSC_0806.JPG"/>
          <p:cNvPicPr>
            <a:picLocks noChangeAspect="1" noChangeArrowheads="1"/>
          </p:cNvPicPr>
          <p:nvPr/>
        </p:nvPicPr>
        <p:blipFill>
          <a:blip r:embed="rId2" cstate="print"/>
          <a:srcRect l="11018" t="12718" r="28646" b="13271"/>
          <a:stretch>
            <a:fillRect/>
          </a:stretch>
        </p:blipFill>
        <p:spPr bwMode="auto">
          <a:xfrm>
            <a:off x="3131840" y="764704"/>
            <a:ext cx="2658342" cy="2165667"/>
          </a:xfrm>
          <a:prstGeom prst="rect">
            <a:avLst/>
          </a:prstGeom>
          <a:noFill/>
        </p:spPr>
      </p:pic>
      <p:pic>
        <p:nvPicPr>
          <p:cNvPr id="1031" name="Picture 7" descr="G:\DCIM\102NCD90\DSC_0811.JPG"/>
          <p:cNvPicPr>
            <a:picLocks noChangeAspect="1" noChangeArrowheads="1"/>
          </p:cNvPicPr>
          <p:nvPr/>
        </p:nvPicPr>
        <p:blipFill>
          <a:blip r:embed="rId3" cstate="print"/>
          <a:srcRect l="1836" r="16527" b="18800"/>
          <a:stretch>
            <a:fillRect/>
          </a:stretch>
        </p:blipFill>
        <p:spPr bwMode="auto">
          <a:xfrm>
            <a:off x="323528" y="1052736"/>
            <a:ext cx="2506802" cy="1655950"/>
          </a:xfrm>
          <a:prstGeom prst="rect">
            <a:avLst/>
          </a:prstGeom>
          <a:noFill/>
        </p:spPr>
      </p:pic>
      <p:sp>
        <p:nvSpPr>
          <p:cNvPr id="10" name="テキスト ボックス 9"/>
          <p:cNvSpPr txBox="1"/>
          <p:nvPr/>
        </p:nvSpPr>
        <p:spPr>
          <a:xfrm>
            <a:off x="1312490" y="0"/>
            <a:ext cx="651902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800" dirty="0" smtClean="0">
                <a:solidFill>
                  <a:srgbClr val="800000"/>
                </a:solidFill>
              </a:rPr>
              <a:t>Photo-Detection Module (PDM)</a:t>
            </a:r>
            <a:endParaRPr kumimoji="1" lang="ja-JP" altLang="en-US" sz="3800" dirty="0">
              <a:solidFill>
                <a:srgbClr val="80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6" t="23928" r="32916" b="12971"/>
          <a:stretch/>
        </p:blipFill>
        <p:spPr bwMode="auto">
          <a:xfrm>
            <a:off x="1619672" y="2780928"/>
            <a:ext cx="3833275" cy="3827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60" y="1772816"/>
            <a:ext cx="2978732" cy="384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2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116632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Characteristics and advantages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38" y="1224849"/>
            <a:ext cx="3752914" cy="4624326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4283968" y="1196752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70000"/>
              <a:buFont typeface="Wingdings" charset="2"/>
              <a:buChar char="²"/>
            </a:pPr>
            <a:r>
              <a:rPr lang="en-US" dirty="0" smtClean="0"/>
              <a:t>Huge field of view (60° aperture)</a:t>
            </a:r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4283968" y="1767006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70000"/>
              <a:buFont typeface="Wingdings" charset="2"/>
              <a:buChar char="²"/>
            </a:pPr>
            <a:r>
              <a:rPr lang="en-US" dirty="0" smtClean="0"/>
              <a:t>Ultra-sensitive UV camera (single photon counting)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4283968" y="2670011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70000"/>
              <a:buFont typeface="Wingdings" charset="2"/>
              <a:buChar char="²"/>
            </a:pPr>
            <a:r>
              <a:rPr lang="en-US" dirty="0" smtClean="0"/>
              <a:t>Ultra-fast camera (2.5 µs </a:t>
            </a:r>
            <a:r>
              <a:rPr lang="en-US" dirty="0" smtClean="0">
                <a:sym typeface="Wingdings"/>
              </a:rPr>
              <a:t> 400 000 images/second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4283968" y="4368586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70000"/>
              <a:buFont typeface="Wingdings" charset="2"/>
              <a:buChar char="²"/>
            </a:pPr>
            <a:r>
              <a:rPr lang="en-US" dirty="0" smtClean="0"/>
              <a:t>Over 300 000 pixels</a:t>
            </a:r>
            <a:endParaRPr lang="en-US" dirty="0"/>
          </a:p>
        </p:txBody>
      </p:sp>
      <p:sp>
        <p:nvSpPr>
          <p:cNvPr id="13" name="ZoneTexte 12"/>
          <p:cNvSpPr txBox="1"/>
          <p:nvPr/>
        </p:nvSpPr>
        <p:spPr>
          <a:xfrm>
            <a:off x="4283968" y="4902259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70000"/>
              <a:buFont typeface="Wingdings" charset="2"/>
              <a:buChar char="²"/>
            </a:pPr>
            <a:r>
              <a:rPr lang="en-US" dirty="0" smtClean="0"/>
              <a:t>Full-sky coverage, over several years</a:t>
            </a:r>
            <a:endParaRPr lang="en-US" dirty="0"/>
          </a:p>
        </p:txBody>
      </p:sp>
      <p:sp>
        <p:nvSpPr>
          <p:cNvPr id="15" name="ZoneTexte 14"/>
          <p:cNvSpPr txBox="1"/>
          <p:nvPr/>
        </p:nvSpPr>
        <p:spPr>
          <a:xfrm>
            <a:off x="4283968" y="5733256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70000"/>
              <a:buFont typeface="Wingdings" charset="2"/>
              <a:buChar char="²"/>
            </a:pPr>
            <a:r>
              <a:rPr lang="en-US" dirty="0" smtClean="0"/>
              <a:t>+ infrared camera + LIDAR</a:t>
            </a:r>
            <a:endParaRPr lang="en-US" dirty="0"/>
          </a:p>
        </p:txBody>
      </p:sp>
      <p:sp>
        <p:nvSpPr>
          <p:cNvPr id="14" name="ZoneTexte 13"/>
          <p:cNvSpPr txBox="1"/>
          <p:nvPr/>
        </p:nvSpPr>
        <p:spPr>
          <a:xfrm>
            <a:off x="4283968" y="3462099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70000"/>
              <a:buFont typeface="Wingdings" charset="2"/>
              <a:buChar char="²"/>
            </a:pPr>
            <a:r>
              <a:rPr lang="en-US" dirty="0" smtClean="0"/>
              <a:t>Large dynamic range (automatic gain switches)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218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Many possible synergies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8" name="ZoneTexte 7"/>
          <p:cNvSpPr txBox="1"/>
          <p:nvPr/>
        </p:nvSpPr>
        <p:spPr>
          <a:xfrm>
            <a:off x="683568" y="764704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0090"/>
                </a:solidFill>
              </a:rPr>
              <a:t>Atmospheric sciences</a:t>
            </a:r>
            <a:endParaRPr lang="en-US" u="sng" dirty="0">
              <a:solidFill>
                <a:srgbClr val="00009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187624" y="1628800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Cloud coverage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187624" y="1268760"/>
            <a:ext cx="496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TLEs (sprites, jets, elves, halos…)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83568" y="2796023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chemeClr val="bg2"/>
                </a:solidFill>
              </a:rPr>
              <a:t>Sciences of the ocean</a:t>
            </a:r>
            <a:endParaRPr lang="en-US" u="sng" dirty="0">
              <a:solidFill>
                <a:schemeClr val="bg2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187624" y="3660119"/>
            <a:ext cx="72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</a:rPr>
              <a:t>Can a surface water temperature survey (3K accuracy) be useful?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187624" y="3257688"/>
            <a:ext cx="496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</a:rPr>
              <a:t>Surface bioluminescence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187624" y="1991161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Links between cosmic rays and lightning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83568" y="4511441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8000"/>
                </a:solidFill>
              </a:rPr>
              <a:t>Meteorites sciences</a:t>
            </a:r>
            <a:endParaRPr lang="en-US" u="sng" dirty="0">
              <a:solidFill>
                <a:srgbClr val="008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83568" y="5991671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Others?</a:t>
            </a:r>
            <a:endParaRPr lang="en-US" u="sng" dirty="0"/>
          </a:p>
        </p:txBody>
      </p:sp>
      <p:sp>
        <p:nvSpPr>
          <p:cNvPr id="23" name="ZoneTexte 22"/>
          <p:cNvSpPr txBox="1"/>
          <p:nvPr/>
        </p:nvSpPr>
        <p:spPr>
          <a:xfrm>
            <a:off x="1187624" y="4973106"/>
            <a:ext cx="4644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Statistics, Trajectories, Recovery…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187624" y="4049776"/>
            <a:ext cx="72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</a:rPr>
              <a:t>LIDAR reflection </a:t>
            </a:r>
            <a:r>
              <a:rPr lang="en-US" sz="2000" dirty="0" smtClean="0">
                <a:solidFill>
                  <a:schemeClr val="bg2"/>
                </a:solidFill>
                <a:sym typeface="Wingdings"/>
              </a:rPr>
              <a:t> water level?</a:t>
            </a:r>
            <a:endParaRPr lang="en-US" sz="2000" dirty="0" smtClean="0">
              <a:solidFill>
                <a:schemeClr val="bg2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83568" y="5445224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800000"/>
                </a:solidFill>
              </a:rPr>
              <a:t>Space debris removal</a:t>
            </a:r>
            <a:endParaRPr lang="en-US" u="sng" dirty="0">
              <a:solidFill>
                <a:srgbClr val="8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51920" y="5506779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800000"/>
                </a:solidFill>
              </a:rPr>
              <a:t>identification, </a:t>
            </a:r>
            <a:r>
              <a:rPr lang="en-US" sz="2000" dirty="0" smtClean="0">
                <a:solidFill>
                  <a:srgbClr val="800000"/>
                </a:solidFill>
              </a:rPr>
              <a:t>trajectory </a:t>
            </a:r>
            <a:r>
              <a:rPr lang="en-US" sz="2000" dirty="0" smtClean="0">
                <a:solidFill>
                  <a:srgbClr val="800000"/>
                </a:solidFill>
                <a:sym typeface="Wingdings"/>
              </a:rPr>
              <a:t> </a:t>
            </a:r>
            <a:r>
              <a:rPr lang="en-US" sz="2000" dirty="0">
                <a:solidFill>
                  <a:srgbClr val="800000"/>
                </a:solidFill>
                <a:sym typeface="Wingdings"/>
              </a:rPr>
              <a:t>laser shot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187624" y="2348880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Airglow (nightglow) monitoring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979712" y="609329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/>
              <a:t>Plant fluorescence…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53430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He_balloon&amp;aux - cop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7920880" cy="524139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EUSO-Balloon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8" name="ZoneTexte 7"/>
          <p:cNvSpPr txBox="1"/>
          <p:nvPr/>
        </p:nvSpPr>
        <p:spPr>
          <a:xfrm>
            <a:off x="683568" y="692696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80000"/>
              <a:buFont typeface="Wingdings" charset="2"/>
              <a:buChar char="²"/>
            </a:pPr>
            <a:r>
              <a:rPr lang="en-US" dirty="0" smtClean="0">
                <a:solidFill>
                  <a:srgbClr val="000090"/>
                </a:solidFill>
              </a:rPr>
              <a:t>Pathfinder to JEM-EUSO (CNES mission)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55576" y="1268760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Successful flight </a:t>
            </a:r>
            <a:r>
              <a:rPr lang="en-US" sz="2000" dirty="0">
                <a:solidFill>
                  <a:schemeClr val="bg1"/>
                </a:solidFill>
              </a:rPr>
              <a:t>on </a:t>
            </a:r>
            <a:r>
              <a:rPr lang="en-US" sz="2000" dirty="0" smtClean="0">
                <a:solidFill>
                  <a:schemeClr val="bg1"/>
                </a:solidFill>
              </a:rPr>
              <a:t>August 24</a:t>
            </a:r>
            <a:r>
              <a:rPr lang="en-US" sz="2000" baseline="30000" dirty="0" smtClean="0">
                <a:solidFill>
                  <a:schemeClr val="bg1"/>
                </a:solidFill>
              </a:rPr>
              <a:t>th</a:t>
            </a:r>
            <a:r>
              <a:rPr lang="en-US" sz="2000" dirty="0" smtClean="0">
                <a:solidFill>
                  <a:schemeClr val="bg1"/>
                </a:solidFill>
              </a:rPr>
              <a:t>, 2014 (Timmins, Ontario)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1772816"/>
            <a:ext cx="2579588" cy="182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086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ai Etienne">
  <a:themeElements>
    <a:clrScheme name="">
      <a:dk1>
        <a:srgbClr val="000000"/>
      </a:dk1>
      <a:lt1>
        <a:srgbClr val="FFFFFF"/>
      </a:lt1>
      <a:dk2>
        <a:srgbClr val="CC0000"/>
      </a:dk2>
      <a:lt2>
        <a:srgbClr val="800080"/>
      </a:lt2>
      <a:accent1>
        <a:srgbClr val="009900"/>
      </a:accent1>
      <a:accent2>
        <a:srgbClr val="000099"/>
      </a:accent2>
      <a:accent3>
        <a:srgbClr val="FFFFFF"/>
      </a:accent3>
      <a:accent4>
        <a:srgbClr val="000000"/>
      </a:accent4>
      <a:accent5>
        <a:srgbClr val="AACAAA"/>
      </a:accent5>
      <a:accent6>
        <a:srgbClr val="00008A"/>
      </a:accent6>
      <a:hlink>
        <a:srgbClr val="800000"/>
      </a:hlink>
      <a:folHlink>
        <a:srgbClr val="000000"/>
      </a:folHlink>
    </a:clrScheme>
    <a:fontScheme name="Essai Etienne">
      <a:majorFont>
        <a:latin typeface="Comic Sans MS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66FF66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66FF66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Essai Etienne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sai Etienne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sai Etienn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Amour:Applications:Microsoft Office 98:Modèles:Modèles de Présentation:Essai Etienne</Template>
  <TotalTime>13802</TotalTime>
  <Words>592</Words>
  <Application>Microsoft Macintosh PowerPoint</Application>
  <PresentationFormat>Transparent</PresentationFormat>
  <Paragraphs>122</Paragraphs>
  <Slides>26</Slides>
  <Notes>3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8" baseType="lpstr">
      <vt:lpstr>Essai Etienne</vt:lpstr>
      <vt:lpstr>Document</vt:lpstr>
      <vt:lpstr>Présentation PowerPoint</vt:lpstr>
      <vt:lpstr>Présentation PowerPoint</vt:lpstr>
      <vt:lpstr>How JEM-EUSO works</vt:lpstr>
      <vt:lpstr>JEM-EUSO and its pathfinders…</vt:lpstr>
      <vt:lpstr>Focal surface</vt:lpstr>
      <vt:lpstr>Présentation PowerPoint</vt:lpstr>
      <vt:lpstr>Characteristics and advantages</vt:lpstr>
      <vt:lpstr>Many possible synergies</vt:lpstr>
      <vt:lpstr>EUSO-Balloon</vt:lpstr>
      <vt:lpstr>EUSO-Balloon</vt:lpstr>
      <vt:lpstr>EUSO-Balloon + helicopter</vt:lpstr>
      <vt:lpstr>EUSO-Balloon</vt:lpstr>
      <vt:lpstr>EUSO-Balloon</vt:lpstr>
      <vt:lpstr>EUSO-Balloon</vt:lpstr>
      <vt:lpstr>EUSO-Balloon</vt:lpstr>
      <vt:lpstr>EUSO-Balloon</vt:lpstr>
      <vt:lpstr>EUSO-Balloon</vt:lpstr>
      <vt:lpstr>EUSO-Balloon</vt:lpstr>
      <vt:lpstr>EUSO-Balloon</vt:lpstr>
      <vt:lpstr>EUSO-Balloon</vt:lpstr>
      <vt:lpstr>EUSO-Balloon</vt:lpstr>
      <vt:lpstr>EUSO-Balloon</vt:lpstr>
      <vt:lpstr>EUSO-Balloon</vt:lpstr>
      <vt:lpstr>Space debris removal</vt:lpstr>
      <vt:lpstr>Next steps</vt:lpstr>
      <vt:lpstr>Thank you!</vt:lpstr>
    </vt:vector>
  </TitlesOfParts>
  <Company>DIAS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Nucléosynthèse des éléments légers et particules énergétiques</dc:title>
  <dc:subject>Séminaire</dc:subject>
  <dc:creator>Etienne Parizot</dc:creator>
  <cp:keywords>LiBeB, EPs</cp:keywords>
  <cp:lastModifiedBy>Etienne</cp:lastModifiedBy>
  <cp:revision>2768</cp:revision>
  <cp:lastPrinted>2012-11-13T14:12:05Z</cp:lastPrinted>
  <dcterms:created xsi:type="dcterms:W3CDTF">2006-08-14T04:24:13Z</dcterms:created>
  <dcterms:modified xsi:type="dcterms:W3CDTF">2014-10-28T18:06:11Z</dcterms:modified>
  <cp:category>conférences</cp:category>
</cp:coreProperties>
</file>