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83"/>
  </p:notesMasterIdLst>
  <p:handoutMasterIdLst>
    <p:handoutMasterId r:id="rId84"/>
  </p:handoutMasterIdLst>
  <p:sldIdLst>
    <p:sldId id="256" r:id="rId2"/>
    <p:sldId id="643" r:id="rId3"/>
    <p:sldId id="641" r:id="rId4"/>
    <p:sldId id="640" r:id="rId5"/>
    <p:sldId id="645" r:id="rId6"/>
    <p:sldId id="646" r:id="rId7"/>
    <p:sldId id="647" r:id="rId8"/>
    <p:sldId id="648" r:id="rId9"/>
    <p:sldId id="691" r:id="rId10"/>
    <p:sldId id="695" r:id="rId11"/>
    <p:sldId id="708" r:id="rId12"/>
    <p:sldId id="696" r:id="rId13"/>
    <p:sldId id="697" r:id="rId14"/>
    <p:sldId id="698" r:id="rId15"/>
    <p:sldId id="699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718" r:id="rId25"/>
    <p:sldId id="724" r:id="rId26"/>
    <p:sldId id="692" r:id="rId27"/>
    <p:sldId id="725" r:id="rId28"/>
    <p:sldId id="694" r:id="rId29"/>
    <p:sldId id="650" r:id="rId30"/>
    <p:sldId id="644" r:id="rId31"/>
    <p:sldId id="651" r:id="rId32"/>
    <p:sldId id="652" r:id="rId33"/>
    <p:sldId id="653" r:id="rId34"/>
    <p:sldId id="654" r:id="rId35"/>
    <p:sldId id="655" r:id="rId36"/>
    <p:sldId id="656" r:id="rId37"/>
    <p:sldId id="657" r:id="rId38"/>
    <p:sldId id="658" r:id="rId39"/>
    <p:sldId id="659" r:id="rId40"/>
    <p:sldId id="660" r:id="rId41"/>
    <p:sldId id="661" r:id="rId42"/>
    <p:sldId id="662" r:id="rId43"/>
    <p:sldId id="663" r:id="rId44"/>
    <p:sldId id="664" r:id="rId45"/>
    <p:sldId id="665" r:id="rId46"/>
    <p:sldId id="666" r:id="rId47"/>
    <p:sldId id="667" r:id="rId48"/>
    <p:sldId id="668" r:id="rId49"/>
    <p:sldId id="669" r:id="rId50"/>
    <p:sldId id="670" r:id="rId51"/>
    <p:sldId id="671" r:id="rId52"/>
    <p:sldId id="672" r:id="rId53"/>
    <p:sldId id="673" r:id="rId54"/>
    <p:sldId id="674" r:id="rId55"/>
    <p:sldId id="675" r:id="rId56"/>
    <p:sldId id="676" r:id="rId57"/>
    <p:sldId id="677" r:id="rId58"/>
    <p:sldId id="678" r:id="rId59"/>
    <p:sldId id="679" r:id="rId60"/>
    <p:sldId id="680" r:id="rId61"/>
    <p:sldId id="688" r:id="rId62"/>
    <p:sldId id="684" r:id="rId63"/>
    <p:sldId id="685" r:id="rId64"/>
    <p:sldId id="686" r:id="rId65"/>
    <p:sldId id="681" r:id="rId66"/>
    <p:sldId id="682" r:id="rId67"/>
    <p:sldId id="683" r:id="rId68"/>
    <p:sldId id="693" r:id="rId69"/>
    <p:sldId id="712" r:id="rId70"/>
    <p:sldId id="713" r:id="rId71"/>
    <p:sldId id="714" r:id="rId72"/>
    <p:sldId id="715" r:id="rId73"/>
    <p:sldId id="716" r:id="rId74"/>
    <p:sldId id="717" r:id="rId75"/>
    <p:sldId id="709" r:id="rId76"/>
    <p:sldId id="710" r:id="rId77"/>
    <p:sldId id="711" r:id="rId78"/>
    <p:sldId id="719" r:id="rId79"/>
    <p:sldId id="721" r:id="rId80"/>
    <p:sldId id="722" r:id="rId81"/>
    <p:sldId id="723" r:id="rId82"/>
  </p:sldIdLst>
  <p:sldSz cx="9144000" cy="6858000" type="overhead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  <a:srgbClr val="808080"/>
    <a:srgbClr val="C0C0C0"/>
    <a:srgbClr val="808000"/>
    <a:srgbClr val="008000"/>
    <a:srgbClr val="FF4D4D"/>
    <a:srgbClr val="FF000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208" autoAdjust="0"/>
    <p:restoredTop sz="95569" autoAdjust="0"/>
  </p:normalViewPr>
  <p:slideViewPr>
    <p:cSldViewPr>
      <p:cViewPr>
        <p:scale>
          <a:sx n="112" d="100"/>
          <a:sy n="112" d="100"/>
        </p:scale>
        <p:origin x="-1040" y="-8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52"/>
    </p:cViewPr>
  </p:sorterViewPr>
  <p:notesViewPr>
    <p:cSldViewPr snapToGrid="0" snapToObjects="1">
      <p:cViewPr varScale="1">
        <p:scale>
          <a:sx n="85" d="100"/>
          <a:sy n="85" d="100"/>
        </p:scale>
        <p:origin x="-29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A5B2DF25-3DE6-4245-A5DD-98FEF69976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12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3B00F9-A023-7447-AFB1-F188CBCA9F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74497-822A-AA4E-9D16-E3D074E5CEC0}" type="slidenum">
              <a:rPr lang="en-GB"/>
              <a:pPr/>
              <a:t>1</a:t>
            </a:fld>
            <a:endParaRPr lang="en-GB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6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878BEE-AF6B-504D-9822-D621C17B38CC}" type="slidenum">
              <a:rPr lang="fr-FR" sz="1200"/>
              <a:pPr eaLnBrk="1" hangingPunct="1"/>
              <a:t>4</a:t>
            </a:fld>
            <a:endParaRPr lang="fr-FR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2BD55-5BA2-1D46-9F0C-78F15F91BF1D}" type="slidenum">
              <a:rPr lang="pl-PL">
                <a:latin typeface="Calibri" charset="0"/>
              </a:rPr>
              <a:pPr eaLnBrk="1" hangingPunct="1"/>
              <a:t>31</a:t>
            </a:fld>
            <a:endParaRPr lang="pl-PL">
              <a:latin typeface="Calibri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87A2AE-5B49-A44E-BD43-C2E59AFA0CFC}" type="slidenum">
              <a:rPr lang="pl-PL">
                <a:latin typeface="Calibri" charset="0"/>
              </a:rPr>
              <a:pPr eaLnBrk="1" hangingPunct="1"/>
              <a:t>34</a:t>
            </a:fld>
            <a:endParaRPr lang="pl-PL">
              <a:latin typeface="Calibri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47874-BCE9-0148-9D07-6079DDE558A9}" type="slidenum">
              <a:rPr lang="en-US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C8C7A7-437D-C941-AFE5-91C7A93F6C25}" type="slidenum">
              <a:rPr lang="pl-PL"/>
              <a:pPr eaLnBrk="1" hangingPunct="1"/>
              <a:t>43</a:t>
            </a:fld>
            <a:endParaRPr lang="pl-PL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altLang="ja-JP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86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5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1" name="Picture 61" descr="&#10;M87Jet.jpg                                                     0002866BAmour                          B91C471C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95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7E2DBC-B54D-8A4B-ACE8-2B3D555135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1199B4-77D9-C54F-BBEA-DAB1B7F3EE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2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EAA0E5-98C4-3B4F-BD20-42B51F54380F}" type="datetime1">
              <a:rPr lang="pl-PL"/>
              <a:pPr/>
              <a:t>28/10/2014</a:t>
            </a:fld>
            <a:endParaRPr lang="pl-PL"/>
          </a:p>
        </p:txBody>
      </p:sp>
      <p:sp>
        <p:nvSpPr>
          <p:cNvPr id="4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JEM EUSO, Palermo, 10 June  2014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004E4-63A0-F941-A90F-3AD21E73346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73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9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7" name="Symbol zastępczy daty 18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A15F-25A9-A147-986C-46B3A1198372}" type="datetime1">
              <a:rPr lang="pl-PL"/>
              <a:pPr/>
              <a:t>28/10/2014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t-BR"/>
              <a:t>JEM EUSO, Palermo, 10 June  2014</a:t>
            </a:r>
            <a:endParaRPr lang="pl-PL"/>
          </a:p>
        </p:txBody>
      </p:sp>
      <p:sp>
        <p:nvSpPr>
          <p:cNvPr id="9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15332-0ACB-DA4C-B183-F18776B60DA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87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3E3426-302B-A745-BD7B-0B6D6A983B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6C04FA-E703-C947-B4A1-C0BC6E3C59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9A8CC3-2477-064D-BEFF-CFEC49C5FE5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9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116C07-9E6F-9041-A2C9-051F18D32B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225868-99F2-D24D-A7F4-D3A2816581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6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9DC594-27D0-4E49-91D4-AF916A263A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7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0CF10A-015C-494C-AFB2-A5666492BB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6E99BF-D4E5-E649-BF26-DFBF36ACAD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6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685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 flipV="1">
            <a:off x="8839200" y="0"/>
            <a:ext cx="304800" cy="68580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FR">
              <a:latin typeface="Times" charset="0"/>
            </a:endParaRPr>
          </a:p>
        </p:txBody>
      </p:sp>
      <p:sp>
        <p:nvSpPr>
          <p:cNvPr id="9249" name="Rectangle 33"/>
          <p:cNvSpPr>
            <a:spLocks noChangeArrowheads="1"/>
          </p:cNvSpPr>
          <p:nvPr userDrawn="1"/>
        </p:nvSpPr>
        <p:spPr bwMode="auto">
          <a:xfrm>
            <a:off x="6756052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r"/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E. </a:t>
            </a:r>
            <a:r>
              <a:rPr lang="en-GB" sz="1200" dirty="0" err="1">
                <a:solidFill>
                  <a:srgbClr val="808080"/>
                </a:solidFill>
                <a:latin typeface="Helvetica" charset="0"/>
              </a:rPr>
              <a:t>Parizot</a:t>
            </a:r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Helvetica" charset="0"/>
              </a:rPr>
              <a:t>(APC, Paris </a:t>
            </a:r>
            <a:r>
              <a:rPr lang="en-GB" sz="1200" dirty="0" smtClean="0">
                <a:solidFill>
                  <a:srgbClr val="FFFFFF"/>
                </a:solidFill>
                <a:latin typeface="Helvetica" charset="0"/>
              </a:rPr>
              <a:t>7)</a:t>
            </a:r>
            <a:endParaRPr lang="en-GB" sz="12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0" name="Rectangle 33"/>
          <p:cNvSpPr>
            <a:spLocks noChangeArrowheads="1"/>
          </p:cNvSpPr>
          <p:nvPr userDrawn="1"/>
        </p:nvSpPr>
        <p:spPr bwMode="auto">
          <a:xfrm>
            <a:off x="-2540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  <a:latin typeface="+mn-lt"/>
              </a:rPr>
              <a:t>AP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C, 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29</a:t>
            </a:r>
            <a:r>
              <a:rPr lang="en-GB" sz="1200" baseline="30000" dirty="0" smtClean="0">
                <a:solidFill>
                  <a:srgbClr val="808080"/>
                </a:solidFill>
                <a:latin typeface="+mn-lt"/>
              </a:rPr>
              <a:t>th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 October 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2014</a:t>
            </a:r>
          </a:p>
        </p:txBody>
      </p:sp>
      <p:sp>
        <p:nvSpPr>
          <p:cNvPr id="12" name="Rectangle 33"/>
          <p:cNvSpPr>
            <a:spLocks noChangeArrowheads="1"/>
          </p:cNvSpPr>
          <p:nvPr userDrawn="1"/>
        </p:nvSpPr>
        <p:spPr bwMode="auto">
          <a:xfrm>
            <a:off x="2195736" y="6500192"/>
            <a:ext cx="4752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—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ONR-APC-IPGP meeting / JEM-EUSO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and pathfinders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—</a:t>
            </a:r>
            <a:endParaRPr lang="en-GB" sz="1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3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63E3426-302B-A745-BD7B-0B6D6A983B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Zapf Dingbats" charset="0"/>
        <a:buChar char="n"/>
        <a:defRPr kumimoji="1"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 Dingbats" charset="0"/>
        <a:buChar char="u"/>
        <a:defRPr kumimoji="1"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Zapf Dingbats" charset="0"/>
        <a:buChar char="F"/>
        <a:defRPr kumimoji="1">
          <a:solidFill>
            <a:schemeClr val="accent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6.png"/><Relationship Id="rId1" Type="http://schemas.microsoft.com/office/2007/relationships/media" Target="file:///D:\Taranis\042329_B.mpg" TargetMode="External"/><Relationship Id="rId2" Type="http://schemas.openxmlformats.org/officeDocument/2006/relationships/video" Target="file:///D:\Taranis\042329_B.m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wmf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Document_Microsoft_Word_97_-_20041.doc"/><Relationship Id="rId7" Type="http://schemas.openxmlformats.org/officeDocument/2006/relationships/image" Target="../media/image10.e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gif"/><Relationship Id="rId3" Type="http://schemas.openxmlformats.org/officeDocument/2006/relationships/image" Target="../media/image96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380860" y="3829110"/>
            <a:ext cx="23838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Etienne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Parizot</a:t>
            </a:r>
            <a:endParaRPr lang="en-GB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023680" y="4437112"/>
            <a:ext cx="5098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(APC – </a:t>
            </a:r>
            <a:r>
              <a:rPr lang="en-GB" sz="20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Université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Paris Diderot - France</a:t>
            </a:r>
            <a:r>
              <a:rPr lang="en-GB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3400" y="2493640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Observation </a:t>
            </a:r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of ultra-high-energy cosmic rays from space</a:t>
            </a:r>
            <a:endParaRPr kumimoji="1" lang="en-GB" sz="3200" b="1" dirty="0" smtClean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3400" y="1556792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kumimoji="1" lang="en-GB" sz="4000" b="1" dirty="0" smtClean="0">
                <a:solidFill>
                  <a:schemeClr val="bg1"/>
                </a:solidFill>
                <a:latin typeface="Comic Sans MS" charset="0"/>
              </a:rPr>
              <a:t>JEM-</a:t>
            </a:r>
            <a:r>
              <a:rPr kumimoji="1" lang="en-GB" sz="4000" b="1" dirty="0" smtClean="0">
                <a:solidFill>
                  <a:schemeClr val="bg1"/>
                </a:solidFill>
                <a:latin typeface="Comic Sans MS" charset="0"/>
              </a:rPr>
              <a:t>EUSO and pathfinders</a:t>
            </a:r>
            <a:endParaRPr kumimoji="1" lang="en-GB" sz="4000" b="1" dirty="0" smtClean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740595" y="6165304"/>
            <a:ext cx="5664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ONR-APC-IPGP meeting — 29</a:t>
            </a:r>
            <a:r>
              <a:rPr lang="en-GB" sz="2000" baseline="30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th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October 2014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2149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Pathfinder to JEM-EUSO (CNES mission)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212008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Data on the UV background and its space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/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time variability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16288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Technology demonstration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187624" y="324491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Observation of artificial transient events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1944" y="3676962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laser </a:t>
            </a:r>
            <a:r>
              <a:rPr lang="en-US" sz="2000" dirty="0">
                <a:solidFill>
                  <a:srgbClr val="000090"/>
                </a:solidFill>
              </a:rPr>
              <a:t>shots + LED + Xenon </a:t>
            </a:r>
            <a:r>
              <a:rPr lang="en-US" sz="2000" dirty="0" smtClean="0">
                <a:solidFill>
                  <a:srgbClr val="000090"/>
                </a:solidFill>
              </a:rPr>
              <a:t>flashers (US/NASA)</a:t>
            </a:r>
            <a:endParaRPr lang="en-GB" sz="2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91680" y="2564904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• a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dditional to the airglow</a:t>
            </a:r>
          </a:p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• investigation of different types of ground / albedos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1" name="Image 10" descr="allpackets-BALLOON-CPU_TRIGGER-20140825-052344--SMALLCPU-integ5pkt-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49080"/>
            <a:ext cx="2444874" cy="2444872"/>
          </a:xfrm>
          <a:prstGeom prst="rect">
            <a:avLst/>
          </a:prstGeom>
        </p:spPr>
      </p:pic>
      <p:pic>
        <p:nvPicPr>
          <p:cNvPr id="13" name="Image 12" descr="allpackets-BALLOON-CPU_TRIGGER-20140825-052344--SMALLCPU_conv084-gray-enlarged-anim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9080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94142" y="699606"/>
            <a:ext cx="9014362" cy="6257786"/>
            <a:chOff x="1" y="499468"/>
            <a:chExt cx="9144000" cy="6347782"/>
          </a:xfrm>
        </p:grpSpPr>
        <p:pic>
          <p:nvPicPr>
            <p:cNvPr id="6" name="Image 5" descr="helicopterTrajectory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182369"/>
              <a:ext cx="9144000" cy="2664881"/>
            </a:xfrm>
            <a:prstGeom prst="rect">
              <a:avLst/>
            </a:prstGeom>
          </p:spPr>
        </p:pic>
        <p:pic>
          <p:nvPicPr>
            <p:cNvPr id="7" name="Image 6" descr="EBtrajectory-snapsho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99468"/>
              <a:ext cx="9144000" cy="3957851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 + helicopter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1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2149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The data are being analyzed right now!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3" y="1477146"/>
            <a:ext cx="6989294" cy="50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789260"/>
            <a:ext cx="66802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6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498" name="Group 2"/>
          <p:cNvGrpSpPr>
            <a:grpSpLocks/>
          </p:cNvGrpSpPr>
          <p:nvPr/>
        </p:nvGrpSpPr>
        <p:grpSpPr bwMode="auto">
          <a:xfrm>
            <a:off x="1752600" y="838200"/>
            <a:ext cx="2133600" cy="5715000"/>
            <a:chOff x="2194" y="816"/>
            <a:chExt cx="3182" cy="2957"/>
          </a:xfrm>
        </p:grpSpPr>
        <p:pic>
          <p:nvPicPr>
            <p:cNvPr id="11304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0500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1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2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3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4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30506" name="Text Box 10"/>
          <p:cNvSpPr txBox="1">
            <a:spLocks noChangeArrowheads="1"/>
          </p:cNvSpPr>
          <p:nvPr/>
        </p:nvSpPr>
        <p:spPr bwMode="auto">
          <a:xfrm>
            <a:off x="304800" y="61722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100 MeV</a:t>
            </a:r>
          </a:p>
        </p:txBody>
      </p:sp>
      <p:sp>
        <p:nvSpPr>
          <p:cNvPr id="1130507" name="Text Box 11"/>
          <p:cNvSpPr txBox="1">
            <a:spLocks noChangeArrowheads="1"/>
          </p:cNvSpPr>
          <p:nvPr/>
        </p:nvSpPr>
        <p:spPr bwMode="auto">
          <a:xfrm>
            <a:off x="4343400" y="54864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</a:t>
            </a:r>
            <a:r>
              <a:rPr lang="en-GB" b="1" baseline="30000">
                <a:solidFill>
                  <a:schemeClr val="accent2"/>
                </a:solidFill>
              </a:rPr>
              <a:t>21</a:t>
            </a:r>
            <a:r>
              <a:rPr lang="en-GB" b="1">
                <a:solidFill>
                  <a:schemeClr val="accent2"/>
                </a:solidFill>
              </a:rPr>
              <a:t> eV</a:t>
            </a:r>
          </a:p>
        </p:txBody>
      </p:sp>
      <p:sp>
        <p:nvSpPr>
          <p:cNvPr id="1130508" name="Line 12"/>
          <p:cNvSpPr>
            <a:spLocks noChangeShapeType="1"/>
          </p:cNvSpPr>
          <p:nvPr/>
        </p:nvSpPr>
        <p:spPr bwMode="auto">
          <a:xfrm flipV="1">
            <a:off x="1600200" y="6248400"/>
            <a:ext cx="3048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09" name="Line 13"/>
          <p:cNvSpPr>
            <a:spLocks noChangeShapeType="1"/>
          </p:cNvSpPr>
          <p:nvPr/>
        </p:nvSpPr>
        <p:spPr bwMode="auto">
          <a:xfrm flipH="1">
            <a:off x="3962400" y="58674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13" name="Text Box 17"/>
          <p:cNvSpPr txBox="1">
            <a:spLocks noChangeArrowheads="1"/>
          </p:cNvSpPr>
          <p:nvPr/>
        </p:nvSpPr>
        <p:spPr bwMode="auto">
          <a:xfrm>
            <a:off x="4279900" y="1462088"/>
            <a:ext cx="2954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/second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15" name="Line 19"/>
          <p:cNvSpPr>
            <a:spLocks noChangeShapeType="1"/>
          </p:cNvSpPr>
          <p:nvPr/>
        </p:nvSpPr>
        <p:spPr bwMode="auto">
          <a:xfrm>
            <a:off x="2438400" y="1752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39624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bg2"/>
                </a:solidFill>
              </a:rPr>
              <a:t>Energy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609600" y="838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</a:rPr>
              <a:t>Flux</a:t>
            </a:r>
          </a:p>
        </p:txBody>
      </p:sp>
      <p:sp>
        <p:nvSpPr>
          <p:cNvPr id="1130533" name="Line 37"/>
          <p:cNvSpPr>
            <a:spLocks noChangeShapeType="1"/>
          </p:cNvSpPr>
          <p:nvPr/>
        </p:nvSpPr>
        <p:spPr bwMode="auto">
          <a:xfrm flipV="1">
            <a:off x="1371600" y="9906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4" name="Text Box 38"/>
          <p:cNvSpPr txBox="1">
            <a:spLocks noChangeArrowheads="1"/>
          </p:cNvSpPr>
          <p:nvPr/>
        </p:nvSpPr>
        <p:spPr bwMode="auto">
          <a:xfrm>
            <a:off x="4953000" y="3367088"/>
            <a:ext cx="26242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/year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5" name="Line 39"/>
          <p:cNvSpPr>
            <a:spLocks noChangeShapeType="1"/>
          </p:cNvSpPr>
          <p:nvPr/>
        </p:nvSpPr>
        <p:spPr bwMode="auto">
          <a:xfrm>
            <a:off x="3111500" y="3657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6" name="Text Box 40"/>
          <p:cNvSpPr txBox="1">
            <a:spLocks noChangeArrowheads="1"/>
          </p:cNvSpPr>
          <p:nvPr/>
        </p:nvSpPr>
        <p:spPr bwMode="auto">
          <a:xfrm>
            <a:off x="5651500" y="5486400"/>
            <a:ext cx="367302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/billion year!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7" name="Line 41"/>
          <p:cNvSpPr>
            <a:spLocks noChangeShapeType="1"/>
          </p:cNvSpPr>
          <p:nvPr/>
        </p:nvSpPr>
        <p:spPr bwMode="auto">
          <a:xfrm>
            <a:off x="3810000" y="5943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28600" y="44624"/>
            <a:ext cx="868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70000"/>
              </a:lnSpc>
            </a:pPr>
            <a:r>
              <a:rPr kumimoji="1" lang="en-GB" sz="3000" b="1" dirty="0" smtClean="0">
                <a:solidFill>
                  <a:schemeClr val="hlink"/>
                </a:solidFill>
                <a:latin typeface="Comic Sans MS" charset="0"/>
              </a:rPr>
              <a:t>The cosmic ray energy spectrum</a:t>
            </a:r>
            <a:endParaRPr kumimoji="1" lang="en-GB" sz="3000" b="1" dirty="0">
              <a:solidFill>
                <a:schemeClr val="hlink"/>
              </a:solidFill>
              <a:latin typeface="Comic Sans MS" charset="0"/>
            </a:endParaRP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5868144" y="5949280"/>
            <a:ext cx="35333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solidFill>
                  <a:srgbClr val="800000"/>
                </a:solidFill>
              </a:rPr>
              <a:t>Ultra-high-energy cosmic rays (UHECRs)</a:t>
            </a:r>
            <a:endParaRPr lang="en-GB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705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789260"/>
            <a:ext cx="6731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0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Space debris removal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087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Strategy</a:t>
            </a:r>
            <a:endParaRPr lang="en-US" u="sng" dirty="0">
              <a:solidFill>
                <a:srgbClr val="000090"/>
              </a:solidFill>
            </a:endParaRPr>
          </a:p>
        </p:txBody>
      </p:sp>
      <p:pic>
        <p:nvPicPr>
          <p:cNvPr id="25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6945"/>
            <a:ext cx="4572635" cy="40722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/>
          <p:cNvSpPr txBox="1"/>
          <p:nvPr/>
        </p:nvSpPr>
        <p:spPr>
          <a:xfrm>
            <a:off x="683568" y="559816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JEM-EUSO</a:t>
            </a:r>
            <a:r>
              <a:rPr lang="en-US" dirty="0" smtClean="0">
                <a:solidFill>
                  <a:srgbClr val="000090"/>
                </a:solidFill>
              </a:rPr>
              <a:t> can detect and determine the trajectory of debris in the critical 1 cm – 10 cm range!</a:t>
            </a:r>
            <a:endParaRPr lang="en-US" u="sng" dirty="0">
              <a:solidFill>
                <a:srgbClr val="000090"/>
              </a:solidFill>
            </a:endParaRPr>
          </a:p>
        </p:txBody>
      </p:sp>
      <p:pic>
        <p:nvPicPr>
          <p:cNvPr id="5" name="Image 4" descr="Jem_EUSO_I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03" y="908720"/>
            <a:ext cx="3229761" cy="46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683568" y="357533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Approved mission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416185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JEM-EUSO demonstrator onboard the </a:t>
            </a:r>
            <a:r>
              <a:rPr lang="en-US" sz="2000" dirty="0" smtClean="0">
                <a:solidFill>
                  <a:srgbClr val="000090"/>
                </a:solidFill>
              </a:rPr>
              <a:t>ISS (inside, not outside)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75856" y="3647345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ASI (Italian Space Agency) and ROSCOSMOS)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624" y="488832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observe airglow from space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7624" y="518913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observe TLEs and meteors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562117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Can demonstrate space debris removal strategy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87624" y="454512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include test </a:t>
            </a:r>
            <a:r>
              <a:rPr lang="en-US" sz="2000" dirty="0" err="1" smtClean="0">
                <a:solidFill>
                  <a:srgbClr val="000090"/>
                </a:solidFill>
              </a:rPr>
              <a:t>SiPMT</a:t>
            </a:r>
            <a:r>
              <a:rPr lang="en-US" sz="2000" dirty="0" smtClean="0">
                <a:solidFill>
                  <a:srgbClr val="000090"/>
                </a:solidFill>
              </a:rPr>
              <a:t> detectors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3568" y="599167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(to be operated in the ISS in 2017)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533400" y="908720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200" u="sng" dirty="0" smtClean="0">
                <a:solidFill>
                  <a:srgbClr val="800000"/>
                </a:solidFill>
              </a:rPr>
              <a:t>Long duration balloon flight</a:t>
            </a:r>
            <a:endParaRPr lang="en-US" sz="3200" u="sng" dirty="0">
              <a:solidFill>
                <a:srgbClr val="80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3568" y="152251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Expected s</a:t>
            </a:r>
            <a:r>
              <a:rPr lang="en-US" dirty="0" smtClean="0">
                <a:solidFill>
                  <a:srgbClr val="000090"/>
                </a:solidFill>
              </a:rPr>
              <a:t>trong support from both CNES and NASA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87624" y="199637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Key milestone: detect the first UHECR showers from above (with the fluorescence technique, well established on ground)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 bwMode="auto">
          <a:xfrm>
            <a:off x="533400" y="2924944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200" u="sng" dirty="0" smtClean="0">
                <a:solidFill>
                  <a:srgbClr val="800000"/>
                </a:solidFill>
              </a:rPr>
              <a:t>Mini-EUSO</a:t>
            </a:r>
            <a:endParaRPr lang="en-US" sz="3200" u="sng" dirty="0">
              <a:solidFill>
                <a:srgbClr val="800000"/>
              </a:solidFill>
            </a:endParaRPr>
          </a:p>
        </p:txBody>
      </p:sp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Next steps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3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5" name="Image 7" descr="800px-ISS_ULF3_STS-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4775"/>
            <a:ext cx="97917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40768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Thank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you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!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984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772816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Back-up slides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1691680" y="2895327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Transient luminous events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91680" y="347139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Meteor(</a:t>
            </a:r>
            <a:r>
              <a:rPr lang="en-US" dirty="0" err="1" smtClean="0">
                <a:solidFill>
                  <a:srgbClr val="000090"/>
                </a:solidFill>
              </a:rPr>
              <a:t>ite</a:t>
            </a:r>
            <a:r>
              <a:rPr lang="en-US" dirty="0" smtClean="0">
                <a:solidFill>
                  <a:srgbClr val="000090"/>
                </a:solidFill>
              </a:rPr>
              <a:t>)s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91680" y="404745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EUSO-Balloon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91680" y="458112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Space debris removal strategy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5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Back up - </a:t>
            </a:r>
            <a:r>
              <a:rPr lang="en-US" dirty="0" smtClean="0">
                <a:solidFill>
                  <a:srgbClr val="000090"/>
                </a:solidFill>
              </a:rPr>
              <a:t>I – Transient luminous events (TLEs)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4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/>
          <a:stretch>
            <a:fillRect/>
          </a:stretch>
        </p:blipFill>
        <p:spPr bwMode="auto">
          <a:xfrm>
            <a:off x="41282" y="1196752"/>
            <a:ext cx="82972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23850" y="116632"/>
            <a:ext cx="8496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771F28"/>
                </a:solidFill>
              </a:rPr>
              <a:t>TLEs (sprites, jets, elves, halos …) are the effects of intensive interaction between different  regions in the space around Earth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55" y="4077072"/>
            <a:ext cx="235418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248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How JEM</a:t>
            </a:r>
            <a:r>
              <a:rPr lang="en-US" dirty="0" smtClean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EUSO works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04456" cy="505749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559144" y="2002268"/>
            <a:ext cx="2041254" cy="410445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6380"/>
            <a:ext cx="3133132" cy="217466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1560" y="6021288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“extensive air shower”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95536" y="7647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 UHECR-induced showers </a:t>
            </a:r>
            <a:r>
              <a:rPr lang="en-US" dirty="0" smtClean="0"/>
              <a:t>through the fluorescence light generated </a:t>
            </a:r>
            <a:r>
              <a:rPr lang="en-US" dirty="0" smtClean="0"/>
              <a:t>in the atmosphere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627784" y="3729226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UV fluorescence spectrum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501317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~100 billion particles!</a:t>
            </a:r>
            <a:endParaRPr lang="en-US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7676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cosmic ray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3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</a:t>
            </a:r>
            <a:r>
              <a:rPr lang="en-US">
                <a:solidFill>
                  <a:srgbClr val="808080"/>
                </a:solidFill>
              </a:rPr>
              <a:t> APC, 12/02/2009</a:t>
            </a:r>
          </a:p>
        </p:txBody>
      </p:sp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685800"/>
          </a:xfrm>
        </p:spPr>
        <p:txBody>
          <a:bodyPr/>
          <a:lstStyle/>
          <a:p>
            <a:r>
              <a:rPr lang="en-US" dirty="0" smtClean="0"/>
              <a:t>Ionosphere phenomena</a:t>
            </a:r>
            <a:endParaRPr lang="en-US" dirty="0"/>
          </a:p>
        </p:txBody>
      </p:sp>
      <p:pic>
        <p:nvPicPr>
          <p:cNvPr id="21022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70866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0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3216275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TLE </a:t>
            </a:r>
            <a:r>
              <a:rPr lang="pl-PL" sz="2000" b="1" dirty="0" err="1">
                <a:solidFill>
                  <a:schemeClr val="accent2">
                    <a:lumMod val="75000"/>
                  </a:schemeClr>
                </a:solidFill>
                <a:ea typeface="+mn-ea"/>
              </a:rPr>
              <a:t>are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associated </a:t>
            </a:r>
            <a:r>
              <a:rPr lang="pl-PL" sz="2000" b="1" dirty="0" err="1">
                <a:solidFill>
                  <a:schemeClr val="accent2">
                    <a:lumMod val="75000"/>
                  </a:schemeClr>
                </a:solidFill>
                <a:ea typeface="+mn-ea"/>
              </a:rPr>
              <a:t>with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the electromagnetic connections and interactions between atmosphere, ionosphere and magnetosphere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and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with strong thunderstorm activity</a:t>
            </a:r>
          </a:p>
        </p:txBody>
      </p:sp>
      <p:pic>
        <p:nvPicPr>
          <p:cNvPr id="12293" name="Picture 3" descr="atmosph-angl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95413"/>
            <a:ext cx="80645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08050"/>
            <a:ext cx="83026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5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D:\TLE\800px-Global_lightning_strik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49275"/>
            <a:ext cx="85359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0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42329_B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3875"/>
            <a:ext cx="5446713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0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688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95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2484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63" y="5229200"/>
            <a:ext cx="1763688" cy="56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403350" y="0"/>
            <a:ext cx="57610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Subtle structure of the sprite</a:t>
            </a:r>
          </a:p>
        </p:txBody>
      </p:sp>
    </p:spTree>
    <p:extLst>
      <p:ext uri="{BB962C8B-B14F-4D97-AF65-F5344CB8AC3E}">
        <p14:creationId xmlns:p14="http://schemas.microsoft.com/office/powerpoint/2010/main" val="318748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748823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39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237288"/>
            <a:ext cx="48498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6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877888"/>
            <a:ext cx="90662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627313" y="333375"/>
            <a:ext cx="36004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Blue and giant blue jets</a:t>
            </a:r>
          </a:p>
        </p:txBody>
      </p:sp>
    </p:spTree>
    <p:extLst>
      <p:ext uri="{BB962C8B-B14F-4D97-AF65-F5344CB8AC3E}">
        <p14:creationId xmlns:p14="http://schemas.microsoft.com/office/powerpoint/2010/main" val="342472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7" descr="800px-ISS_ULF3_STS-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4775"/>
            <a:ext cx="97917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0784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JEM-EUSO 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and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its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pathfinders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…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945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281488"/>
            <a:ext cx="3022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10"/>
          <p:cNvSpPr txBox="1">
            <a:spLocks noChangeArrowheads="1"/>
          </p:cNvSpPr>
          <p:nvPr/>
        </p:nvSpPr>
        <p:spPr bwMode="auto">
          <a:xfrm>
            <a:off x="-60325" y="6156325"/>
            <a:ext cx="2976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EUSO-TA (telescope array)</a:t>
            </a:r>
          </a:p>
        </p:txBody>
      </p:sp>
      <p:sp>
        <p:nvSpPr>
          <p:cNvPr id="19461" name="ZoneTexte 11"/>
          <p:cNvSpPr txBox="1">
            <a:spLocks noChangeArrowheads="1"/>
          </p:cNvSpPr>
          <p:nvPr/>
        </p:nvSpPr>
        <p:spPr bwMode="auto">
          <a:xfrm>
            <a:off x="5219700" y="573246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JEM-EUSO</a:t>
            </a:r>
          </a:p>
        </p:txBody>
      </p:sp>
      <p:sp>
        <p:nvSpPr>
          <p:cNvPr id="19462" name="ZoneTexte 12"/>
          <p:cNvSpPr txBox="1">
            <a:spLocks noChangeArrowheads="1"/>
          </p:cNvSpPr>
          <p:nvPr/>
        </p:nvSpPr>
        <p:spPr bwMode="auto">
          <a:xfrm>
            <a:off x="3449638" y="558006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Mini-EUSO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5795963" y="5229225"/>
            <a:ext cx="144462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140200" y="5013325"/>
            <a:ext cx="0" cy="5762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6" name="Image 5" descr="Ballo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81075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ZoneTexte 4"/>
          <p:cNvSpPr txBox="1">
            <a:spLocks noChangeArrowheads="1"/>
          </p:cNvSpPr>
          <p:nvPr/>
        </p:nvSpPr>
        <p:spPr bwMode="auto">
          <a:xfrm>
            <a:off x="7596336" y="971550"/>
            <a:ext cx="1685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EUSO-</a:t>
            </a:r>
            <a:r>
              <a:rPr lang="en-US" sz="1800" dirty="0" smtClean="0">
                <a:solidFill>
                  <a:srgbClr val="FFFFFF"/>
                </a:solidFill>
              </a:rPr>
              <a:t>Balloon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ZoneTexte 18"/>
          <p:cNvSpPr txBox="1">
            <a:spLocks noChangeArrowheads="1"/>
          </p:cNvSpPr>
          <p:nvPr/>
        </p:nvSpPr>
        <p:spPr bwMode="auto">
          <a:xfrm>
            <a:off x="2483768" y="2276872"/>
            <a:ext cx="2149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(+ </a:t>
            </a:r>
            <a:r>
              <a:rPr lang="en-US" sz="1800" dirty="0" smtClean="0">
                <a:solidFill>
                  <a:srgbClr val="FFFFFF"/>
                </a:solidFill>
              </a:rPr>
              <a:t>KLYPVE-EUSO)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3563888" y="2132856"/>
            <a:ext cx="0" cy="5762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21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E8D3DD-5EA8-BD44-A7B9-568569E2F251}" type="slidenum">
              <a:rPr lang="pl-PL">
                <a:solidFill>
                  <a:srgbClr val="A7A399"/>
                </a:solidFill>
                <a:latin typeface="Verdana" charset="0"/>
              </a:rPr>
              <a:pPr eaLnBrk="1" hangingPunct="1"/>
              <a:t>40</a:t>
            </a:fld>
            <a:endParaRPr lang="pl-PL">
              <a:solidFill>
                <a:srgbClr val="A7A399"/>
              </a:solidFill>
              <a:latin typeface="Verdana" charset="0"/>
            </a:endParaRPr>
          </a:p>
        </p:txBody>
      </p:sp>
      <p:pic>
        <p:nvPicPr>
          <p:cNvPr id="22532" name="Picture 4" descr="http://i1124.photobucket.com/albums/l571/ltcrees/_MG_5141_zps53c13adf_2_WM_zps5a0e85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99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404813"/>
            <a:ext cx="5256212" cy="1149350"/>
          </a:xfrm>
          <a:solidFill>
            <a:schemeClr val="bg2"/>
          </a:solidFill>
        </p:spPr>
        <p:txBody>
          <a:bodyPr/>
          <a:lstStyle/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  <a:r>
              <a:rPr 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Blue Jet structure </a:t>
            </a: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/>
            </a:r>
            <a:b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</a:b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[Wescott,et al., JGR, 2001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]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48006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At the base of the jet the diameter ~400m.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The diameter does not vary till ~22 km.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At 27 km it broadens to ~2 km, and is ~3 km at 35 km.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Eight smaller streamers with 50-100 m  diameter detected.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Lifetime of the event ~0.1 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Was not associated with any particular CG lightning.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The total optical brightness reached 6.7 MR (0.5 MJ of optical energy).</a:t>
            </a: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2194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5943600" y="6550025"/>
            <a:ext cx="10668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0.4km</a:t>
            </a: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6553200" y="3581400"/>
            <a:ext cx="6858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2km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6705600" y="2667000"/>
            <a:ext cx="7620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3km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7086600" y="5257800"/>
            <a:ext cx="890588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50-100m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2514600" y="4419600"/>
            <a:ext cx="44958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2133600" y="3657600"/>
            <a:ext cx="4419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2209800" y="2819400"/>
            <a:ext cx="44958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77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9228" grpId="0" animBg="1"/>
      <p:bldP spid="92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 descr="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0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2875"/>
            <a:ext cx="91344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8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900113" y="549275"/>
            <a:ext cx="7645400" cy="3683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RHESSI : (Terrestrial Gamma Flashes TGFs)</a:t>
            </a: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300788" y="6491288"/>
            <a:ext cx="2843212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3399"/>
                </a:solidFill>
                <a:ea typeface="ヒラギノ角ゴ Pro W3" charset="0"/>
                <a:cs typeface="ヒラギノ角ゴ Pro W3" charset="0"/>
              </a:rPr>
              <a:t>Smith et al., 2005</a:t>
            </a:r>
            <a:r>
              <a:rPr lang="en-US" sz="1400" i="1">
                <a:solidFill>
                  <a:srgbClr val="003399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116013" y="6308725"/>
            <a:ext cx="2570162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498 </a:t>
            </a:r>
            <a:r>
              <a:rPr lang="pl-PL">
                <a:solidFill>
                  <a:srgbClr val="003399"/>
                </a:solidFill>
              </a:rPr>
              <a:t>events in </a:t>
            </a: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37 m</a:t>
            </a:r>
            <a:r>
              <a:rPr lang="pl-PL">
                <a:solidFill>
                  <a:srgbClr val="003399"/>
                </a:solidFill>
              </a:rPr>
              <a:t>onths</a:t>
            </a: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010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400050" cy="327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070D79-FB1C-4942-943A-5FA6E4498C0C}" type="slidenum">
              <a:rPr lang="pl-PL">
                <a:solidFill>
                  <a:srgbClr val="A7A399"/>
                </a:solidFill>
              </a:rPr>
              <a:pPr eaLnBrk="1" hangingPunct="1"/>
              <a:t>44</a:t>
            </a:fld>
            <a:endParaRPr lang="pl-PL">
              <a:solidFill>
                <a:srgbClr val="A7A399"/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1724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857250"/>
            <a:ext cx="65722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4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47C8E-72E5-A34E-894C-1C4F9052110A}" type="slidenum">
              <a:rPr lang="pl-PL">
                <a:solidFill>
                  <a:srgbClr val="A7A399"/>
                </a:solidFill>
              </a:rPr>
              <a:pPr eaLnBrk="1" hangingPunct="1"/>
              <a:t>45</a:t>
            </a:fld>
            <a:endParaRPr lang="pl-PL">
              <a:solidFill>
                <a:srgbClr val="A7A399"/>
              </a:solidFill>
            </a:endParaRP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1258888" y="404813"/>
            <a:ext cx="56896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l-PL" sz="3200" b="1"/>
              <a:t>Interaction with radiation belt</a:t>
            </a:r>
            <a:endParaRPr lang="fr-FR" sz="3200" b="1"/>
          </a:p>
        </p:txBody>
      </p: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5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61E749-CC34-2143-8039-A8BC88D2726F}" type="slidenum">
              <a:rPr lang="pl-PL">
                <a:solidFill>
                  <a:srgbClr val="A7A399"/>
                </a:solidFill>
              </a:rPr>
              <a:pPr eaLnBrk="1" hangingPunct="1"/>
              <a:t>46</a:t>
            </a:fld>
            <a:endParaRPr lang="pl-PL">
              <a:solidFill>
                <a:srgbClr val="A7A399"/>
              </a:solidFill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0"/>
            <a:ext cx="846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pole tekstowe 4"/>
          <p:cNvSpPr txBox="1">
            <a:spLocks noChangeArrowheads="1"/>
          </p:cNvSpPr>
          <p:nvPr/>
        </p:nvSpPr>
        <p:spPr bwMode="auto">
          <a:xfrm>
            <a:off x="2268538" y="1484313"/>
            <a:ext cx="273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/>
              <a:t>2009 TOHOKU UNIVERSITY</a:t>
            </a:r>
          </a:p>
        </p:txBody>
      </p:sp>
    </p:spTree>
    <p:extLst>
      <p:ext uri="{BB962C8B-B14F-4D97-AF65-F5344CB8AC3E}">
        <p14:creationId xmlns:p14="http://schemas.microsoft.com/office/powerpoint/2010/main" val="340091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endParaRPr lang="pl-PL" smtClean="0">
              <a:ea typeface="+mj-ea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35844" name="Picture 5" descr="TARA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325"/>
            <a:ext cx="864235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4213" y="260350"/>
            <a:ext cx="7920037" cy="17986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ool for the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nalysis of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diations </a:t>
            </a:r>
            <a:b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l-PL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light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ngs and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prites</a:t>
            </a:r>
            <a:r>
              <a:rPr lang="pl-PL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r>
              <a:rPr lang="pl-PL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TARANIS</a:t>
            </a:r>
          </a:p>
        </p:txBody>
      </p:sp>
    </p:spTree>
    <p:extLst>
      <p:ext uri="{BB962C8B-B14F-4D97-AF65-F5344CB8AC3E}">
        <p14:creationId xmlns:p14="http://schemas.microsoft.com/office/powerpoint/2010/main" val="108296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pl-PL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THE ATMOSPHERIC-SPACE INTERACTION MONITOR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360363"/>
            <a:ext cx="4067175" cy="4437062"/>
          </a:xfrm>
        </p:spPr>
      </p:pic>
    </p:spTree>
    <p:extLst>
      <p:ext uri="{BB962C8B-B14F-4D97-AF65-F5344CB8AC3E}">
        <p14:creationId xmlns:p14="http://schemas.microsoft.com/office/powerpoint/2010/main" val="141100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</a:t>
            </a:r>
            <a:r>
              <a:rPr lang="en-US">
                <a:solidFill>
                  <a:srgbClr val="808080"/>
                </a:solidFill>
              </a:rPr>
              <a:t> APC, 12/02/2009</a:t>
            </a:r>
          </a:p>
        </p:txBody>
      </p:sp>
      <p:pic>
        <p:nvPicPr>
          <p:cNvPr id="2120707" name="Picture 3" descr="F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191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85800"/>
          </a:xfrm>
        </p:spPr>
        <p:txBody>
          <a:bodyPr/>
          <a:lstStyle/>
          <a:p>
            <a:r>
              <a:rPr lang="en-US" dirty="0"/>
              <a:t>Focal surface</a:t>
            </a:r>
          </a:p>
        </p:txBody>
      </p:sp>
      <p:sp>
        <p:nvSpPr>
          <p:cNvPr id="2120709" name="Text Box 5"/>
          <p:cNvSpPr txBox="1">
            <a:spLocks noChangeArrowheads="1"/>
          </p:cNvSpPr>
          <p:nvPr/>
        </p:nvSpPr>
        <p:spPr bwMode="auto">
          <a:xfrm>
            <a:off x="3923928" y="5000625"/>
            <a:ext cx="502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ＭＳ Ｐゴシック" charset="0"/>
              </a:rPr>
              <a:t>137 PDM of 9 EC, each EC has 4 PMT with 64 pixels each</a:t>
            </a:r>
          </a:p>
          <a:p>
            <a:endParaRPr lang="en-US" dirty="0">
              <a:latin typeface="Arial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cs typeface="ＭＳ Ｐゴシック" charset="0"/>
              </a:rPr>
              <a:t>4932 PMT and </a:t>
            </a:r>
            <a:r>
              <a:rPr lang="en-US" dirty="0" smtClean="0">
                <a:latin typeface="Arial" charset="0"/>
                <a:cs typeface="ＭＳ Ｐゴシック" charset="0"/>
              </a:rPr>
              <a:t>0.3156 </a:t>
            </a:r>
            <a:r>
              <a:rPr lang="en-US" dirty="0" smtClean="0">
                <a:latin typeface="Arial" charset="0"/>
                <a:cs typeface="ＭＳ Ｐゴシック" charset="0"/>
              </a:rPr>
              <a:t>Megapixels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graphicFrame>
        <p:nvGraphicFramePr>
          <p:cNvPr id="2120711" name="Object 7"/>
          <p:cNvGraphicFramePr>
            <a:graphicFrameLocks noChangeAspect="1"/>
          </p:cNvGraphicFramePr>
          <p:nvPr/>
        </p:nvGraphicFramePr>
        <p:xfrm>
          <a:off x="762000" y="4648200"/>
          <a:ext cx="2654300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2" name="Document" r:id="rId4" imgW="2654808" imgH="2048256" progId="Word.Document.8">
                  <p:embed/>
                </p:oleObj>
              </mc:Choice>
              <mc:Fallback>
                <p:oleObj name="Document" r:id="rId4" imgW="2654808" imgH="20482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648200"/>
                        <a:ext cx="2654300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0712" name="Object 8"/>
          <p:cNvGraphicFramePr>
            <a:graphicFrameLocks noChangeAspect="1"/>
          </p:cNvGraphicFramePr>
          <p:nvPr/>
        </p:nvGraphicFramePr>
        <p:xfrm>
          <a:off x="7597775" y="0"/>
          <a:ext cx="11652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3" name="Document" r:id="rId6" imgW="1167384" imgH="1228344" progId="Word.Document.8">
                  <p:embed/>
                </p:oleObj>
              </mc:Choice>
              <mc:Fallback>
                <p:oleObj name="Document" r:id="rId6" imgW="1167384" imgH="1228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0"/>
                        <a:ext cx="116522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20708" name="Picture 4" descr="F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1" t="11099"/>
          <a:stretch>
            <a:fillRect/>
          </a:stretch>
        </p:blipFill>
        <p:spPr bwMode="auto">
          <a:xfrm>
            <a:off x="4114800" y="1676400"/>
            <a:ext cx="4079875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7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207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20715" name="Text Box 11"/>
          <p:cNvSpPr txBox="1">
            <a:spLocks noChangeArrowheads="1"/>
          </p:cNvSpPr>
          <p:nvPr/>
        </p:nvSpPr>
        <p:spPr bwMode="auto">
          <a:xfrm>
            <a:off x="4327525" y="188118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PDM</a:t>
            </a:r>
          </a:p>
        </p:txBody>
      </p:sp>
    </p:spTree>
    <p:extLst>
      <p:ext uri="{BB962C8B-B14F-4D97-AF65-F5344CB8AC3E}">
        <p14:creationId xmlns:p14="http://schemas.microsoft.com/office/powerpoint/2010/main" val="297912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3375"/>
            <a:ext cx="7772400" cy="1079500"/>
          </a:xfrm>
        </p:spPr>
        <p:txBody>
          <a:bodyPr/>
          <a:lstStyle/>
          <a:p>
            <a:pPr eaLnBrk="1" hangingPunct="1"/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endParaRPr lang="pl-PL" sz="4100" i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tique Olive" charset="0"/>
              <a:cs typeface="Times New Roman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755650" y="5516563"/>
            <a:ext cx="7772400" cy="379412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FILAMENTA</a:t>
            </a:r>
            <a:r>
              <a:rPr lang="pl-PL" sz="2800" b="1" i="1" dirty="0" smtClean="0">
                <a:solidFill>
                  <a:srgbClr val="FF0066"/>
                </a:solidFill>
                <a:latin typeface="Arial" pitchFamily="34" charset="0"/>
                <a:ea typeface="+mn-ea"/>
                <a:cs typeface="Times New Roman" pitchFamily="18" charset="0"/>
              </a:rPr>
              <a:t>TION </a:t>
            </a: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OF THE </a:t>
            </a:r>
            <a:r>
              <a:rPr lang="pl-PL" sz="2800" b="1" i="1" dirty="0" smtClean="0">
                <a:solidFill>
                  <a:srgbClr val="FF0066"/>
                </a:solidFill>
                <a:latin typeface="Arial" pitchFamily="34" charset="0"/>
                <a:ea typeface="+mn-ea"/>
                <a:cs typeface="Times New Roman" pitchFamily="18" charset="0"/>
              </a:rPr>
              <a:t>SPACE </a:t>
            </a: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PLASMA</a:t>
            </a:r>
            <a:r>
              <a:rPr lang="pl-PL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/>
            </a:r>
            <a:br>
              <a:rPr lang="pl-PL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</a:br>
            <a:endParaRPr lang="pl-PL" sz="2800" b="1" dirty="0">
              <a:ea typeface="+mn-ea"/>
            </a:endParaRPr>
          </a:p>
        </p:txBody>
      </p:sp>
      <p:pic>
        <p:nvPicPr>
          <p:cNvPr id="43012" name="Picture 4" descr="arcadenov9_trace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5532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D5AE1B-8A8A-D74B-A469-5C7465423AA1}" type="slidenum">
              <a:rPr lang="pl-PL">
                <a:solidFill>
                  <a:srgbClr val="A7A399"/>
                </a:solidFill>
                <a:latin typeface="Verdana" charset="0"/>
              </a:rPr>
              <a:pPr eaLnBrk="1" hangingPunct="1"/>
              <a:t>50</a:t>
            </a:fld>
            <a:endParaRPr lang="pl-PL">
              <a:solidFill>
                <a:srgbClr val="A7A399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29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5" descr="k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74168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9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6" descr="aurora_pink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80803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02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008063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l-PL" sz="29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Field-Aligned Currents and Filaments in Space Plasmas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1117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strucures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found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following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space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plasmas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all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which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likely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to be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associated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with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electric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currents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:</a:t>
            </a: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1.In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aurora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parallel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to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field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often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.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These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can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have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dimensions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down to 100m.</a:t>
            </a: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2.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Inverted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V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events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(10</a:t>
            </a:r>
            <a:r>
              <a:rPr lang="pl-PL" sz="1600" dirty="0">
                <a:solidFill>
                  <a:srgbClr val="000066"/>
                </a:solidFill>
                <a:latin typeface="Verdana" charset="0"/>
              </a:rPr>
              <a:t>5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-10</a:t>
            </a:r>
            <a:r>
              <a:rPr lang="pl-PL" sz="1000" dirty="0">
                <a:solidFill>
                  <a:srgbClr val="000066"/>
                </a:solidFill>
                <a:latin typeface="Verdana" charset="0"/>
              </a:rPr>
              <a:t>6 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A) and in situ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measurements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electric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currents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magnetosphere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demonstrate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existence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structures</a:t>
            </a:r>
            <a:endParaRPr lang="pl-PL" sz="2400" dirty="0">
              <a:solidFill>
                <a:srgbClr val="000066"/>
              </a:solidFill>
              <a:latin typeface="Verdana" charset="0"/>
            </a:endParaRP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3.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ionosphere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Venus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„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flux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ropes</a:t>
            </a:r>
            <a:r>
              <a:rPr lang="ja-JP" altLang="pl-PL" sz="2400" dirty="0">
                <a:solidFill>
                  <a:srgbClr val="000066"/>
                </a:solidFill>
                <a:latin typeface="Verdana" charset="0"/>
              </a:rPr>
              <a:t>”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„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ropes</a:t>
            </a:r>
            <a:r>
              <a:rPr lang="ja-JP" altLang="pl-PL" sz="2400" dirty="0">
                <a:solidFill>
                  <a:srgbClr val="000066"/>
                </a:solidFill>
                <a:latin typeface="Verdana" charset="0"/>
              </a:rPr>
              <a:t>”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whose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diameter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typically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20km,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442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096000"/>
          </a:xfrm>
          <a:solidFill>
            <a:srgbClr val="FFB3FF"/>
          </a:solidFill>
        </p:spPr>
        <p:txBody>
          <a:bodyPr/>
          <a:lstStyle/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4.In the Sun, prominences (10</a:t>
            </a:r>
            <a:r>
              <a:rPr lang="pl-PL" sz="1600">
                <a:solidFill>
                  <a:srgbClr val="000066"/>
                </a:solidFill>
                <a:latin typeface="Verdana" charset="0"/>
              </a:rPr>
              <a:t>11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A), spicules, coronal streamers, polar plumes etc. Show filamentary structure whose dimensions are in order 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7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-10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8</a:t>
            </a:r>
            <a:r>
              <a:rPr lang="pl-PL" sz="2400">
                <a:solidFill>
                  <a:srgbClr val="000066"/>
                </a:solidFill>
                <a:latin typeface="Verdana" charset="0"/>
              </a:rPr>
              <a:t>m. 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5.The cometary tails often have a pronounced filamentary structure.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6.In the interstelar medium and in the interstelar clouds there is a abundance of the filamentary structures.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7.The center of the Galaxy, where twisting plasma filaments, apparently held together by magnetic field possesing both azimutal and poloidal components, extend for nearly 60pc (10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18 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m.)</a:t>
            </a:r>
          </a:p>
        </p:txBody>
      </p:sp>
    </p:spTree>
    <p:extLst>
      <p:ext uri="{BB962C8B-B14F-4D97-AF65-F5344CB8AC3E}">
        <p14:creationId xmlns:p14="http://schemas.microsoft.com/office/powerpoint/2010/main" val="3122396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361950"/>
            <a:ext cx="5689600" cy="1050925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l-PL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Physical Mechanisms of Filamentation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412875"/>
            <a:ext cx="8183562" cy="4679950"/>
          </a:xfrm>
          <a:solidFill>
            <a:srgbClr val="FFB3FF"/>
          </a:solidFill>
        </p:spPr>
        <p:txBody>
          <a:bodyPr/>
          <a:lstStyle/>
          <a:p>
            <a:pPr eaLnBrk="1" hangingPunct="1"/>
            <a:r>
              <a:rPr lang="pl-PL">
                <a:latin typeface="Verdana" charset="0"/>
              </a:rPr>
              <a:t>There are two fundamental physical mechanisms trying to explain a creation of the filamentary structure in the space plasmas. Both are associated with currents and ambient magnetic field.</a:t>
            </a:r>
          </a:p>
          <a:p>
            <a:pPr eaLnBrk="1" hangingPunct="1"/>
            <a:r>
              <a:rPr lang="pl-PL">
                <a:latin typeface="Verdana" charset="0"/>
              </a:rPr>
              <a:t>1.Pinch instability of the field aligned electric current (Galperin et al. 1986)</a:t>
            </a:r>
          </a:p>
          <a:p>
            <a:pPr eaLnBrk="1" hangingPunct="1"/>
            <a:r>
              <a:rPr lang="pl-PL">
                <a:latin typeface="Verdana" charset="0"/>
              </a:rPr>
              <a:t>2.Filament instability of the dispersive Alfven waves (Shukla and Stenflo 1989, Lavader et al. 2001)</a:t>
            </a:r>
          </a:p>
        </p:txBody>
      </p:sp>
    </p:spTree>
    <p:extLst>
      <p:ext uri="{BB962C8B-B14F-4D97-AF65-F5344CB8AC3E}">
        <p14:creationId xmlns:p14="http://schemas.microsoft.com/office/powerpoint/2010/main" val="1565647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5475"/>
            <a:ext cx="8208963" cy="4891088"/>
          </a:xfrm>
          <a:noFill/>
        </p:spPr>
      </p:pic>
    </p:spTree>
    <p:extLst>
      <p:ext uri="{BB962C8B-B14F-4D97-AF65-F5344CB8AC3E}">
        <p14:creationId xmlns:p14="http://schemas.microsoft.com/office/powerpoint/2010/main" val="129982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Prostokąt 3"/>
          <p:cNvSpPr>
            <a:spLocks noChangeArrowheads="1"/>
          </p:cNvSpPr>
          <p:nvPr/>
        </p:nvSpPr>
        <p:spPr bwMode="auto">
          <a:xfrm>
            <a:off x="323850" y="333375"/>
            <a:ext cx="84963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b="1">
                <a:solidFill>
                  <a:srgbClr val="0070C0"/>
                </a:solidFill>
              </a:rPr>
              <a:t>SUMMARY</a:t>
            </a:r>
          </a:p>
          <a:p>
            <a:r>
              <a:rPr lang="en-US" sz="2800">
                <a:solidFill>
                  <a:srgbClr val="0070C0"/>
                </a:solidFill>
              </a:rPr>
              <a:t>The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characteristics</a:t>
            </a:r>
            <a:r>
              <a:rPr lang="pl-PL" sz="2800">
                <a:solidFill>
                  <a:srgbClr val="0070C0"/>
                </a:solidFill>
              </a:rPr>
              <a:t>  of the TLE</a:t>
            </a:r>
            <a:r>
              <a:rPr lang="ja-JP" altLang="pl-PL" sz="2800">
                <a:solidFill>
                  <a:srgbClr val="0070C0"/>
                </a:solidFill>
              </a:rPr>
              <a:t>’</a:t>
            </a:r>
            <a:r>
              <a:rPr lang="pl-PL" sz="2800">
                <a:solidFill>
                  <a:srgbClr val="0070C0"/>
                </a:solidFill>
              </a:rPr>
              <a:t>s </a:t>
            </a:r>
            <a:r>
              <a:rPr lang="en-US" sz="2800">
                <a:solidFill>
                  <a:srgbClr val="0070C0"/>
                </a:solidFill>
              </a:rPr>
              <a:t>have been described by di</a:t>
            </a:r>
            <a:r>
              <a:rPr lang="pl-PL" sz="2800">
                <a:solidFill>
                  <a:srgbClr val="0070C0"/>
                </a:solidFill>
              </a:rPr>
              <a:t>ff</a:t>
            </a:r>
            <a:r>
              <a:rPr lang="en-US" sz="2800">
                <a:solidFill>
                  <a:srgbClr val="0070C0"/>
                </a:solidFill>
              </a:rPr>
              <a:t>erent groups working with detectors on the orbit</a:t>
            </a:r>
            <a:r>
              <a:rPr lang="pl-PL" sz="2800">
                <a:solidFill>
                  <a:srgbClr val="0070C0"/>
                </a:solidFill>
              </a:rPr>
              <a:t> and</a:t>
            </a:r>
            <a:r>
              <a:rPr lang="en-US" sz="2800">
                <a:solidFill>
                  <a:srgbClr val="0070C0"/>
                </a:solidFill>
              </a:rPr>
              <a:t> on ground detecting systems. </a:t>
            </a:r>
            <a:endParaRPr lang="pl-PL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JEM EUSO is unique in that its time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and sp</a:t>
            </a:r>
            <a:r>
              <a:rPr lang="pl-PL" sz="2800">
                <a:solidFill>
                  <a:srgbClr val="0070C0"/>
                </a:solidFill>
              </a:rPr>
              <a:t>at</a:t>
            </a:r>
            <a:r>
              <a:rPr lang="en-US" sz="2800">
                <a:solidFill>
                  <a:srgbClr val="0070C0"/>
                </a:solidFill>
              </a:rPr>
              <a:t>ial resolution is very high and </a:t>
            </a:r>
            <a:r>
              <a:rPr lang="pl-PL" sz="2800">
                <a:solidFill>
                  <a:srgbClr val="0070C0"/>
                </a:solidFill>
              </a:rPr>
              <a:t>it </a:t>
            </a:r>
            <a:r>
              <a:rPr lang="en-US" sz="2800">
                <a:solidFill>
                  <a:srgbClr val="0070C0"/>
                </a:solidFill>
              </a:rPr>
              <a:t>will allow</a:t>
            </a:r>
            <a:r>
              <a:rPr lang="pl-PL" sz="2800">
                <a:solidFill>
                  <a:srgbClr val="0070C0"/>
                </a:solidFill>
              </a:rPr>
              <a:t> to see </a:t>
            </a:r>
            <a:r>
              <a:rPr lang="en-US" sz="2800">
                <a:solidFill>
                  <a:srgbClr val="0070C0"/>
                </a:solidFill>
              </a:rPr>
              <a:t>evolution</a:t>
            </a:r>
            <a:r>
              <a:rPr lang="pl-PL" sz="2800">
                <a:solidFill>
                  <a:srgbClr val="0070C0"/>
                </a:solidFill>
              </a:rPr>
              <a:t> in </a:t>
            </a:r>
            <a:r>
              <a:rPr lang="en-US" sz="2800">
                <a:solidFill>
                  <a:srgbClr val="0070C0"/>
                </a:solidFill>
              </a:rPr>
              <a:t>time</a:t>
            </a:r>
            <a:r>
              <a:rPr lang="pl-PL" sz="2800">
                <a:solidFill>
                  <a:srgbClr val="0070C0"/>
                </a:solidFill>
              </a:rPr>
              <a:t> of the subtle structure (filamentation) of TLE</a:t>
            </a:r>
            <a:r>
              <a:rPr lang="ja-JP" altLang="pl-PL" sz="2800">
                <a:solidFill>
                  <a:srgbClr val="0070C0"/>
                </a:solidFill>
              </a:rPr>
              <a:t>’</a:t>
            </a:r>
            <a:r>
              <a:rPr lang="pl-PL" sz="2800">
                <a:solidFill>
                  <a:srgbClr val="0070C0"/>
                </a:solidFill>
              </a:rPr>
              <a:t>s.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There will be two more experiments dedicated to measuring the TLEs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on the orbit soon ASIM and Taranis. </a:t>
            </a:r>
            <a:endParaRPr lang="pl-PL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The set of data produced by all these experiments may create an exceptional chance to further investigate the </a:t>
            </a:r>
            <a:r>
              <a:rPr lang="pl-PL" sz="2800">
                <a:solidFill>
                  <a:srgbClr val="0070C0"/>
                </a:solidFill>
              </a:rPr>
              <a:t>physical nature </a:t>
            </a:r>
            <a:r>
              <a:rPr lang="en-US" sz="2800">
                <a:solidFill>
                  <a:srgbClr val="0070C0"/>
                </a:solidFill>
              </a:rPr>
              <a:t>of the TLEs.</a:t>
            </a:r>
            <a:endParaRPr lang="pl-PL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Back up - </a:t>
            </a:r>
            <a:r>
              <a:rPr lang="en-US" dirty="0" smtClean="0">
                <a:solidFill>
                  <a:srgbClr val="000090"/>
                </a:solidFill>
              </a:rPr>
              <a:t>II - Observation of meteor(</a:t>
            </a:r>
            <a:r>
              <a:rPr lang="en-US" dirty="0" err="1" smtClean="0">
                <a:solidFill>
                  <a:srgbClr val="000090"/>
                </a:solidFill>
              </a:rPr>
              <a:t>ite</a:t>
            </a:r>
            <a:r>
              <a:rPr lang="en-US" dirty="0" smtClean="0">
                <a:solidFill>
                  <a:srgbClr val="000090"/>
                </a:solidFill>
              </a:rPr>
              <a:t>)s with JEM-EUSO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4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69863"/>
            <a:ext cx="6322404" cy="5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2NCD90\DSC_0806.JPG"/>
          <p:cNvPicPr>
            <a:picLocks noChangeAspect="1" noChangeArrowheads="1"/>
          </p:cNvPicPr>
          <p:nvPr/>
        </p:nvPicPr>
        <p:blipFill>
          <a:blip r:embed="rId2" cstate="print"/>
          <a:srcRect l="11018" t="12718" r="28646" b="13271"/>
          <a:stretch>
            <a:fillRect/>
          </a:stretch>
        </p:blipFill>
        <p:spPr bwMode="auto">
          <a:xfrm>
            <a:off x="3131840" y="764704"/>
            <a:ext cx="2658342" cy="2165667"/>
          </a:xfrm>
          <a:prstGeom prst="rect">
            <a:avLst/>
          </a:prstGeom>
          <a:noFill/>
        </p:spPr>
      </p:pic>
      <p:pic>
        <p:nvPicPr>
          <p:cNvPr id="1031" name="Picture 7" descr="G:\DCIM\102NCD90\DSC_0811.JPG"/>
          <p:cNvPicPr>
            <a:picLocks noChangeAspect="1" noChangeArrowheads="1"/>
          </p:cNvPicPr>
          <p:nvPr/>
        </p:nvPicPr>
        <p:blipFill>
          <a:blip r:embed="rId3" cstate="print"/>
          <a:srcRect l="1836" r="16527" b="18800"/>
          <a:stretch>
            <a:fillRect/>
          </a:stretch>
        </p:blipFill>
        <p:spPr bwMode="auto">
          <a:xfrm>
            <a:off x="323528" y="1052736"/>
            <a:ext cx="2506802" cy="165595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312490" y="0"/>
            <a:ext cx="65190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800" dirty="0" smtClean="0">
                <a:solidFill>
                  <a:srgbClr val="800000"/>
                </a:solidFill>
              </a:rPr>
              <a:t>Photo-Detection Module (PDM)</a:t>
            </a:r>
            <a:endParaRPr kumimoji="1" lang="ja-JP" altLang="en-US" sz="38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23928" r="32916" b="12971"/>
          <a:stretch/>
        </p:blipFill>
        <p:spPr bwMode="auto">
          <a:xfrm>
            <a:off x="1619672" y="2780928"/>
            <a:ext cx="3833275" cy="382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772816"/>
            <a:ext cx="2978732" cy="38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064896" cy="54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5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0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2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4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60648"/>
            <a:ext cx="7472476" cy="58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7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20800"/>
            <a:ext cx="8890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68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Back up – III – EUSO-Balloon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6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35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0080"/>
                </a:solidFill>
              </a:rPr>
              <a:t>EUSO-BALLOON	</a:t>
            </a:r>
            <a:endParaRPr lang="fr-FR" dirty="0">
              <a:solidFill>
                <a:srgbClr val="00008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90458"/>
            <a:ext cx="4321247" cy="4842798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A balloon-borne fluorescence telescope, pathfinder of JEM-EUSO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1 PDM with electronics and mechanics as close as possible to JEM-EUSO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DAQ &amp; BG study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Detection EAS &gt; ~10</a:t>
            </a:r>
            <a:r>
              <a:rPr lang="en-US" sz="2000" baseline="30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18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eV from an altitude of 40km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(expected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0.2-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0.3 events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with E&gt;2</a:t>
            </a:r>
            <a:r>
              <a:rPr lang="en-US" sz="2000" dirty="0" smtClean="0">
                <a:latin typeface="Times New Roman"/>
                <a:cs typeface="Times New Roman"/>
              </a:rPr>
              <a:t>×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10</a:t>
            </a:r>
            <a:r>
              <a:rPr lang="en-US" sz="2000" baseline="30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18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000080"/>
                </a:solidFill>
                <a:latin typeface="Times New Roman"/>
                <a:cs typeface="Times New Roman"/>
              </a:rPr>
              <a:t>eV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 during 10 hours night-flight)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CNES project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with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 IRAP,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APC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&amp; LAL + support of the </a:t>
            </a:r>
            <a:r>
              <a:rPr lang="en-US" sz="2000" dirty="0" smtClean="0">
                <a:solidFill>
                  <a:srgbClr val="000080"/>
                </a:solidFill>
                <a:latin typeface="Times New Roman"/>
                <a:cs typeface="Times New Roman"/>
              </a:rPr>
              <a:t>whole JEM-EUSO collaboration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81995"/>
              </p:ext>
            </p:extLst>
          </p:nvPr>
        </p:nvGraphicFramePr>
        <p:xfrm>
          <a:off x="4595935" y="908720"/>
          <a:ext cx="4495178" cy="56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73"/>
                <a:gridCol w="1233798"/>
                <a:gridCol w="124200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dirty="0" smtClean="0"/>
                        <a:t>JEM-EUSO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EUSO-BALLOON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Height</a:t>
                      </a:r>
                      <a:r>
                        <a:rPr lang="fr-FR" baseline="0" dirty="0" smtClean="0"/>
                        <a:t> [km]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Diameter</a:t>
                      </a:r>
                      <a:r>
                        <a:rPr lang="fr-FR" baseline="0" dirty="0" smtClean="0"/>
                        <a:t> [m]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FoV</a:t>
                      </a:r>
                      <a:r>
                        <a:rPr lang="fr-FR" dirty="0" smtClean="0"/>
                        <a:t>/pixel</a:t>
                      </a:r>
                      <a:r>
                        <a:rPr lang="fr-FR" baseline="0" dirty="0" smtClean="0"/>
                        <a:t> [</a:t>
                      </a:r>
                      <a:r>
                        <a:rPr lang="fr-FR" baseline="0" dirty="0" err="1" smtClean="0"/>
                        <a:t>deg</a:t>
                      </a:r>
                      <a:r>
                        <a:rPr lang="fr-FR" baseline="0" dirty="0" smtClean="0"/>
                        <a:t>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0.08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Pixel@ground</a:t>
                      </a:r>
                      <a:r>
                        <a:rPr lang="fr-FR" dirty="0" smtClean="0"/>
                        <a:t> [km]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0.058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0.175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FoV</a:t>
                      </a:r>
                      <a:r>
                        <a:rPr lang="fr-FR" dirty="0" smtClean="0"/>
                        <a:t>/PDM [</a:t>
                      </a:r>
                      <a:r>
                        <a:rPr lang="fr-FR" dirty="0" err="1" smtClean="0"/>
                        <a:t>deg</a:t>
                      </a:r>
                      <a:r>
                        <a:rPr lang="fr-FR" dirty="0" smtClean="0"/>
                        <a:t>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12(8)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PDM@ground</a:t>
                      </a:r>
                      <a:r>
                        <a:rPr lang="fr-FR" dirty="0" smtClean="0"/>
                        <a:t> [km]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28.2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8.4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Signal Ratio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17.6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BG Ratio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0.9-1.8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S/√N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20-10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Eth</a:t>
                      </a:r>
                      <a:r>
                        <a:rPr lang="fr-FR" dirty="0" smtClean="0"/>
                        <a:t> [eV]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3×10</a:t>
                      </a:r>
                      <a:r>
                        <a:rPr lang="fr-FR" baseline="30000" dirty="0" smtClean="0"/>
                        <a:t>19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1.5-3×10</a:t>
                      </a:r>
                      <a:r>
                        <a:rPr lang="fr-FR" baseline="30000" dirty="0" smtClean="0"/>
                        <a:t>18</a:t>
                      </a:r>
                      <a:endParaRPr lang="fr-FR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of PDM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95536" y="5807005"/>
            <a:ext cx="431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800000"/>
                </a:solidFill>
              </a:rPr>
              <a:t>1</a:t>
            </a:r>
            <a:r>
              <a:rPr lang="en-US" sz="1800" b="1" i="1" baseline="30000" dirty="0">
                <a:solidFill>
                  <a:srgbClr val="800000"/>
                </a:solidFill>
              </a:rPr>
              <a:t>st</a:t>
            </a:r>
            <a:r>
              <a:rPr lang="en-US" sz="1800" b="1" i="1" dirty="0">
                <a:solidFill>
                  <a:srgbClr val="800000"/>
                </a:solidFill>
              </a:rPr>
              <a:t> </a:t>
            </a:r>
            <a:r>
              <a:rPr lang="en-US" sz="1800" b="1" i="1" dirty="0" smtClean="0">
                <a:solidFill>
                  <a:srgbClr val="800000"/>
                </a:solidFill>
              </a:rPr>
              <a:t>launch </a:t>
            </a:r>
            <a:r>
              <a:rPr lang="en-US" sz="1800" b="1" i="1" dirty="0">
                <a:solidFill>
                  <a:srgbClr val="800000"/>
                </a:solidFill>
              </a:rPr>
              <a:t>was successfully carried out on August 24-25th 2014, </a:t>
            </a:r>
            <a:r>
              <a:rPr lang="en-US" sz="1800" b="1" i="1" dirty="0" smtClean="0">
                <a:solidFill>
                  <a:srgbClr val="800000"/>
                </a:solidFill>
              </a:rPr>
              <a:t>Timmins (Canada</a:t>
            </a:r>
            <a:r>
              <a:rPr lang="fr-FR" sz="1800" b="1" i="1" dirty="0">
                <a:solidFill>
                  <a:srgbClr val="800000"/>
                </a:solidFill>
              </a:rPr>
              <a:t>)</a:t>
            </a:r>
            <a:endParaRPr lang="en-US" sz="1800" b="1" i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8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Characteristics and advantages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8" y="1224849"/>
            <a:ext cx="3752914" cy="462432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83968" y="119675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Huge field of view (</a:t>
            </a:r>
            <a:r>
              <a:rPr lang="en-US" dirty="0" smtClean="0"/>
              <a:t>60° </a:t>
            </a:r>
            <a:r>
              <a:rPr lang="en-US" dirty="0" smtClean="0"/>
              <a:t>aperture)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283968" y="176700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Ultra-sensitive UV camera (</a:t>
            </a:r>
            <a:r>
              <a:rPr lang="en-US" dirty="0" smtClean="0"/>
              <a:t>single photon counting)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283968" y="2670011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Ultra-fast </a:t>
            </a:r>
            <a:r>
              <a:rPr lang="en-US" dirty="0" smtClean="0"/>
              <a:t>c</a:t>
            </a:r>
            <a:r>
              <a:rPr lang="en-US" dirty="0" smtClean="0"/>
              <a:t>amera (</a:t>
            </a:r>
            <a:r>
              <a:rPr lang="en-US" dirty="0" smtClean="0"/>
              <a:t>2.5 </a:t>
            </a:r>
            <a:r>
              <a:rPr lang="en-US" dirty="0" smtClean="0"/>
              <a:t>µs </a:t>
            </a:r>
            <a:r>
              <a:rPr lang="en-US" dirty="0" smtClean="0">
                <a:sym typeface="Wingdings"/>
              </a:rPr>
              <a:t> 400 000 images/second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283968" y="436858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Over </a:t>
            </a:r>
            <a:r>
              <a:rPr lang="en-US" dirty="0" smtClean="0"/>
              <a:t>300 </a:t>
            </a:r>
            <a:r>
              <a:rPr lang="en-US" dirty="0" smtClean="0"/>
              <a:t>000 pixels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283968" y="4902259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Full-sky coverage, over several years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283968" y="57332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+ </a:t>
            </a:r>
            <a:r>
              <a:rPr lang="en-US" dirty="0" smtClean="0"/>
              <a:t>infrared camera + LIDAR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4283968" y="3462099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Large dynamic ra</a:t>
            </a:r>
            <a:r>
              <a:rPr lang="en-US" dirty="0" smtClean="0"/>
              <a:t>nge (automatic gain switches)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helicopter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39" y="4113709"/>
            <a:ext cx="2444691" cy="1008000"/>
          </a:xfrm>
          <a:prstGeom prst="rect">
            <a:avLst/>
          </a:prstGeom>
        </p:spPr>
      </p:pic>
      <p:pic>
        <p:nvPicPr>
          <p:cNvPr id="8" name="Image 7" descr="helicopte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04" y="5218609"/>
            <a:ext cx="1097997" cy="4679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24000" y="328895"/>
            <a:ext cx="457200" cy="609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1167095"/>
            <a:ext cx="152400" cy="304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>
            <a:stCxn id="4" idx="6"/>
            <a:endCxn id="5" idx="3"/>
          </p:cNvCxnSpPr>
          <p:nvPr/>
        </p:nvCxnSpPr>
        <p:spPr>
          <a:xfrm flipH="1">
            <a:off x="1828800" y="633695"/>
            <a:ext cx="152400" cy="685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  <a:endCxn id="5" idx="1"/>
          </p:cNvCxnSpPr>
          <p:nvPr/>
        </p:nvCxnSpPr>
        <p:spPr>
          <a:xfrm>
            <a:off x="1590955" y="849221"/>
            <a:ext cx="85445" cy="47027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5817" y="372829"/>
            <a:ext cx="891591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Balloon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1090895"/>
            <a:ext cx="8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EUSO </a:t>
            </a:r>
          </a:p>
          <a:p>
            <a:r>
              <a:rPr lang="en-US" sz="1400" dirty="0">
                <a:solidFill>
                  <a:schemeClr val="bg1"/>
                </a:solidFill>
              </a:rPr>
              <a:t>detector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90600" y="1424608"/>
            <a:ext cx="685800" cy="51816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678100"/>
            <a:ext cx="9144000" cy="0"/>
          </a:xfrm>
          <a:prstGeom prst="line">
            <a:avLst/>
          </a:prstGeom>
          <a:ln w="2222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95400" y="616530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828800" y="1348408"/>
            <a:ext cx="685800" cy="52578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4071" y="109089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~40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1600200" y="4940361"/>
            <a:ext cx="381000" cy="457200"/>
            <a:chOff x="4419600" y="3276600"/>
            <a:chExt cx="304800" cy="381000"/>
          </a:xfrm>
        </p:grpSpPr>
        <p:cxnSp>
          <p:nvCxnSpPr>
            <p:cNvPr id="31" name="Straight Arrow Connector 30"/>
            <p:cNvCxnSpPr/>
            <p:nvPr/>
          </p:nvCxnSpPr>
          <p:spPr>
            <a:xfrm flipH="1" flipV="1">
              <a:off x="4419600" y="3352800"/>
              <a:ext cx="152400" cy="304800"/>
            </a:xfrm>
            <a:prstGeom prst="straightConnector1">
              <a:avLst/>
            </a:prstGeom>
            <a:ln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572000" y="3276600"/>
              <a:ext cx="0" cy="381000"/>
            </a:xfrm>
            <a:prstGeom prst="straightConnector1">
              <a:avLst/>
            </a:prstGeom>
            <a:ln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572000" y="3352800"/>
              <a:ext cx="152400" cy="304800"/>
            </a:xfrm>
            <a:prstGeom prst="straightConnector1">
              <a:avLst/>
            </a:prstGeom>
            <a:ln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295400" y="5624073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Calibrated</a:t>
            </a:r>
          </a:p>
          <a:p>
            <a:r>
              <a:rPr lang="en-US" sz="1400" dirty="0">
                <a:solidFill>
                  <a:prstClr val="black"/>
                </a:solidFill>
              </a:rPr>
              <a:t>Flash lamp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143000" y="6225208"/>
            <a:ext cx="121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381000" y="4705723"/>
            <a:ext cx="4936067" cy="0"/>
          </a:xfrm>
          <a:prstGeom prst="straightConnector1">
            <a:avLst/>
          </a:prstGeom>
          <a:ln w="158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429000" y="275134"/>
            <a:ext cx="5715000" cy="378565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Testing EUSO-Balloon </a:t>
            </a:r>
          </a:p>
          <a:p>
            <a:r>
              <a:rPr lang="en-US" sz="1800" dirty="0">
                <a:solidFill>
                  <a:prstClr val="black"/>
                </a:solidFill>
              </a:rPr>
              <a:t>Fly one aircraft equipped with </a:t>
            </a:r>
          </a:p>
          <a:p>
            <a:r>
              <a:rPr lang="en-US" sz="1800" dirty="0">
                <a:solidFill>
                  <a:prstClr val="black"/>
                </a:solidFill>
              </a:rPr>
              <a:t>      two types of calibrated pulsed UV light sources. </a:t>
            </a:r>
            <a:r>
              <a:rPr lang="en-US" sz="1800" b="1" dirty="0">
                <a:solidFill>
                  <a:prstClr val="black"/>
                </a:solidFill>
              </a:rPr>
              <a:t> </a:t>
            </a:r>
          </a:p>
          <a:p>
            <a:endParaRPr lang="en-US" sz="1800" dirty="0">
              <a:solidFill>
                <a:prstClr val="black"/>
              </a:solidFill>
            </a:endParaRPr>
          </a:p>
          <a:p>
            <a:r>
              <a:rPr lang="en-US" sz="1800" b="1" dirty="0">
                <a:solidFill>
                  <a:prstClr val="black"/>
                </a:solidFill>
              </a:rPr>
              <a:t>Point Test:   </a:t>
            </a:r>
            <a:r>
              <a:rPr lang="en-US" sz="1800" dirty="0">
                <a:solidFill>
                  <a:prstClr val="black"/>
                </a:solidFill>
              </a:rPr>
              <a:t>Fly airplane in field of view and fire </a:t>
            </a:r>
            <a:r>
              <a:rPr lang="en-US" sz="1800" b="1" dirty="0">
                <a:solidFill>
                  <a:prstClr val="black"/>
                </a:solidFill>
              </a:rPr>
              <a:t>flash lamp</a:t>
            </a:r>
            <a:r>
              <a:rPr lang="en-US" sz="1800" dirty="0">
                <a:solidFill>
                  <a:prstClr val="black"/>
                </a:solidFill>
              </a:rPr>
              <a:t>.  Light travels directly from lamp to detector</a:t>
            </a:r>
          </a:p>
          <a:p>
            <a:endParaRPr lang="en-US" sz="1800" dirty="0">
              <a:solidFill>
                <a:prstClr val="black"/>
              </a:solidFill>
            </a:endParaRPr>
          </a:p>
          <a:p>
            <a:r>
              <a:rPr lang="en-US" sz="1800" b="1" dirty="0">
                <a:solidFill>
                  <a:prstClr val="black"/>
                </a:solidFill>
              </a:rPr>
              <a:t>Track Test</a:t>
            </a:r>
            <a:r>
              <a:rPr lang="en-US" sz="1800" dirty="0">
                <a:solidFill>
                  <a:prstClr val="black"/>
                </a:solidFill>
              </a:rPr>
              <a:t>:  Fly airplane outside field of view and shoot a UV pulsed </a:t>
            </a:r>
            <a:r>
              <a:rPr lang="en-US" sz="1800" b="1" dirty="0">
                <a:solidFill>
                  <a:prstClr val="black"/>
                </a:solidFill>
              </a:rPr>
              <a:t>laser</a:t>
            </a:r>
            <a:r>
              <a:rPr lang="en-US" sz="1800" dirty="0">
                <a:solidFill>
                  <a:prstClr val="black"/>
                </a:solidFill>
              </a:rPr>
              <a:t> across field of view.  Light scatters out of the beam to the detector.  </a:t>
            </a:r>
          </a:p>
          <a:p>
            <a:r>
              <a:rPr lang="en-US" sz="1800" dirty="0">
                <a:solidFill>
                  <a:prstClr val="black"/>
                </a:solidFill>
              </a:rPr>
              <a:t>       (5 </a:t>
            </a:r>
            <a:r>
              <a:rPr lang="en-US" sz="1800" dirty="0" err="1">
                <a:solidFill>
                  <a:prstClr val="black"/>
                </a:solidFill>
              </a:rPr>
              <a:t>mJ</a:t>
            </a:r>
            <a:r>
              <a:rPr lang="en-US" sz="1800" dirty="0">
                <a:solidFill>
                  <a:prstClr val="black"/>
                </a:solidFill>
              </a:rPr>
              <a:t> Laser  ~100 </a:t>
            </a:r>
            <a:r>
              <a:rPr lang="en-US" sz="1800" dirty="0" err="1">
                <a:solidFill>
                  <a:prstClr val="black"/>
                </a:solidFill>
              </a:rPr>
              <a:t>EeV</a:t>
            </a:r>
            <a:r>
              <a:rPr lang="en-US" sz="1800" dirty="0">
                <a:solidFill>
                  <a:prstClr val="black"/>
                </a:solidFill>
              </a:rPr>
              <a:t> Cosmic Ray)</a:t>
            </a:r>
          </a:p>
          <a:p>
            <a:endParaRPr lang="en-US" sz="1800" dirty="0">
              <a:solidFill>
                <a:prstClr val="black"/>
              </a:solidFill>
            </a:endParaRPr>
          </a:p>
          <a:p>
            <a:r>
              <a:rPr lang="en-US" sz="1800" dirty="0">
                <a:solidFill>
                  <a:prstClr val="black"/>
                </a:solidFill>
              </a:rPr>
              <a:t>Fly aircraft at altitudes between </a:t>
            </a:r>
            <a:r>
              <a:rPr lang="en-US" sz="1800" dirty="0" smtClean="0">
                <a:solidFill>
                  <a:prstClr val="black"/>
                </a:solidFill>
              </a:rPr>
              <a:t>1-5 km.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1087175" y="2547233"/>
            <a:ext cx="139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Field of View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81000" y="5006008"/>
            <a:ext cx="774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Point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Test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600200" y="4324723"/>
            <a:ext cx="38100" cy="36576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52600" y="4248523"/>
            <a:ext cx="0" cy="45720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905000" y="4248523"/>
            <a:ext cx="76200" cy="44196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52600" y="633695"/>
            <a:ext cx="0" cy="6096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788024" y="5157192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Helicopter</a:t>
            </a:r>
            <a:r>
              <a:rPr lang="fr-FR" sz="1800" dirty="0" smtClean="0"/>
              <a:t> </a:t>
            </a:r>
            <a:r>
              <a:rPr lang="fr-FR" sz="1800" dirty="0" err="1" smtClean="0"/>
              <a:t>equiped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endParaRPr lang="fr-FR" sz="1800" dirty="0"/>
          </a:p>
          <a:p>
            <a:r>
              <a:rPr lang="fr-FR" sz="1800" dirty="0"/>
              <a:t>l</a:t>
            </a:r>
            <a:r>
              <a:rPr lang="fr-FR" sz="1800" dirty="0" smtClean="0"/>
              <a:t>aser and </a:t>
            </a:r>
            <a:r>
              <a:rPr lang="fr-FR" sz="1800" dirty="0" err="1" smtClean="0"/>
              <a:t>Xenon</a:t>
            </a:r>
            <a:r>
              <a:rPr lang="fr-FR" sz="1800" dirty="0" smtClean="0"/>
              <a:t> flasher</a:t>
            </a:r>
            <a:endParaRPr lang="fr-FR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429000" y="-99392"/>
            <a:ext cx="411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EUSO-BALLOON ‘‘in flight’’ calibration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4807" r="8645"/>
          <a:stretch/>
        </p:blipFill>
        <p:spPr>
          <a:xfrm>
            <a:off x="4989639" y="667379"/>
            <a:ext cx="4154361" cy="53068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0080"/>
                </a:solidFill>
              </a:rPr>
              <a:t>EUSO-BALLOON Instrument</a:t>
            </a:r>
            <a:endParaRPr lang="fr-FR" dirty="0">
              <a:solidFill>
                <a:srgbClr val="000080"/>
              </a:solidFill>
            </a:endParaRPr>
          </a:p>
        </p:txBody>
      </p:sp>
      <p:sp>
        <p:nvSpPr>
          <p:cNvPr id="9" name="ZoneTexte 35"/>
          <p:cNvSpPr txBox="1">
            <a:spLocks noChangeArrowheads="1"/>
          </p:cNvSpPr>
          <p:nvPr/>
        </p:nvSpPr>
        <p:spPr bwMode="auto">
          <a:xfrm>
            <a:off x="395536" y="4053259"/>
            <a:ext cx="874846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400" i="1" u="sng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Instrument</a:t>
            </a:r>
            <a:endParaRPr lang="en-US" sz="2400" u="sng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Mechanical structure (gondola)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Optics: 2 flat Fresnel lenses (L1&amp;L3)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1 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Photodetector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Module (PDM)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Data acquisition system (DAQ)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Monitoring controlled by House Keeping system (HK)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A set of power supplies (LVPS) powered by onboard batteries (Power Pack)</a:t>
            </a:r>
          </a:p>
          <a:p>
            <a:pPr algn="just" eaLnBrk="1" hangingPunct="1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• An IR camera for atmospheric monitoring</a:t>
            </a:r>
          </a:p>
        </p:txBody>
      </p:sp>
      <p:pic>
        <p:nvPicPr>
          <p:cNvPr id="6" name="Espace réservé du contenu 6"/>
          <p:cNvPicPr>
            <a:picLocks noChangeAspect="1"/>
          </p:cNvPicPr>
          <p:nvPr/>
        </p:nvPicPr>
        <p:blipFill rotWithShape="1">
          <a:blip r:embed="rId4"/>
          <a:srcRect l="7467" t="5778" r="5416" b="3326"/>
          <a:stretch/>
        </p:blipFill>
        <p:spPr bwMode="auto">
          <a:xfrm>
            <a:off x="666624" y="1101093"/>
            <a:ext cx="375494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8137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78" y="32766"/>
            <a:ext cx="7376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80"/>
                </a:solidFill>
              </a:rPr>
              <a:t>EUSO-BALLOON </a:t>
            </a:r>
            <a:br>
              <a:rPr lang="fr-FR" dirty="0" smtClean="0">
                <a:solidFill>
                  <a:srgbClr val="000080"/>
                </a:solidFill>
              </a:rPr>
            </a:br>
            <a:r>
              <a:rPr lang="fr-FR" dirty="0" smtClean="0">
                <a:solidFill>
                  <a:srgbClr val="000080"/>
                </a:solidFill>
              </a:rPr>
              <a:t>Data </a:t>
            </a:r>
            <a:r>
              <a:rPr lang="fr-FR" dirty="0">
                <a:solidFill>
                  <a:srgbClr val="000080"/>
                </a:solidFill>
              </a:rPr>
              <a:t>A</a:t>
            </a:r>
            <a:r>
              <a:rPr lang="fr-FR" dirty="0" smtClean="0">
                <a:solidFill>
                  <a:srgbClr val="000080"/>
                </a:solidFill>
              </a:rPr>
              <a:t>cquisition (DAQ) </a:t>
            </a:r>
            <a:r>
              <a:rPr lang="fr-FR" dirty="0">
                <a:solidFill>
                  <a:srgbClr val="000080"/>
                </a:solidFill>
              </a:rPr>
              <a:t>C</a:t>
            </a:r>
            <a:r>
              <a:rPr lang="fr-FR" dirty="0" smtClean="0">
                <a:solidFill>
                  <a:srgbClr val="000080"/>
                </a:solidFill>
              </a:rPr>
              <a:t>hain</a:t>
            </a:r>
            <a:endParaRPr lang="fr-FR" dirty="0">
              <a:solidFill>
                <a:srgbClr val="00008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572111" y="2772114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 rot="5400000">
            <a:off x="7749354" y="4488065"/>
            <a:ext cx="690284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ZoneTexte 19"/>
          <p:cNvSpPr txBox="1">
            <a:spLocks noChangeArrowheads="1"/>
          </p:cNvSpPr>
          <p:nvPr/>
        </p:nvSpPr>
        <p:spPr bwMode="auto">
          <a:xfrm>
            <a:off x="4765786" y="1295739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>
                <a:solidFill>
                  <a:srgbClr val="FF0000"/>
                </a:solidFill>
              </a:rPr>
              <a:t>Front-end (FE) electronics</a:t>
            </a:r>
          </a:p>
        </p:txBody>
      </p:sp>
      <p:grpSp>
        <p:nvGrpSpPr>
          <p:cNvPr id="66" name="Grouper 65"/>
          <p:cNvGrpSpPr/>
          <p:nvPr/>
        </p:nvGrpSpPr>
        <p:grpSpPr>
          <a:xfrm>
            <a:off x="211248" y="1295739"/>
            <a:ext cx="4432300" cy="3311525"/>
            <a:chOff x="-2221508" y="1477651"/>
            <a:chExt cx="4432300" cy="3311525"/>
          </a:xfrm>
        </p:grpSpPr>
        <p:pic>
          <p:nvPicPr>
            <p:cNvPr id="7" name="Picture 6" descr="JPEG - 84 k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33" y="3288988"/>
              <a:ext cx="2192338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-2154833" y="3288988"/>
              <a:ext cx="174307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2123083" y="1912626"/>
              <a:ext cx="1697038" cy="113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PMT </a:t>
              </a:r>
            </a:p>
            <a:p>
              <a:r>
                <a:rPr lang="en-US" altLang="ja-JP" sz="1600"/>
                <a:t>• Hmamatsu 64-ch MAPMT</a:t>
              </a:r>
            </a:p>
            <a:p>
              <a:r>
                <a:rPr lang="en-US" altLang="ja-JP" sz="1600"/>
                <a:t>• BG3 filter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-32345" y="1920563"/>
              <a:ext cx="215265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dirty="0"/>
                <a:t>EC-Unit</a:t>
              </a:r>
            </a:p>
            <a:p>
              <a:r>
                <a:rPr lang="en-US" altLang="ja-JP" sz="1600" dirty="0"/>
                <a:t>• 4 PMTs (256-ch)</a:t>
              </a:r>
            </a:p>
            <a:p>
              <a:r>
                <a:rPr lang="en-US" altLang="ja-JP" sz="1600" dirty="0"/>
                <a:t>readout cables</a:t>
              </a:r>
            </a:p>
            <a:p>
              <a:r>
                <a:rPr lang="en-US" altLang="ja-JP" sz="1600" dirty="0"/>
                <a:t>• HV board</a:t>
              </a:r>
            </a:p>
            <a:p>
              <a:r>
                <a:rPr lang="en-US" altLang="ja-JP" sz="1600" dirty="0"/>
                <a:t>• potting</a:t>
              </a:r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-399058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-2154833" y="1920563"/>
              <a:ext cx="1743075" cy="280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-2221508" y="1558613"/>
              <a:ext cx="4432300" cy="3230563"/>
            </a:xfrm>
            <a:prstGeom prst="roundRect">
              <a:avLst>
                <a:gd name="adj" fmla="val 5240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ZoneTexte 94"/>
            <p:cNvSpPr txBox="1">
              <a:spLocks noChangeArrowheads="1"/>
            </p:cNvSpPr>
            <p:nvPr/>
          </p:nvSpPr>
          <p:spPr bwMode="auto">
            <a:xfrm>
              <a:off x="-1676995" y="1477651"/>
              <a:ext cx="366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i="1">
                  <a:solidFill>
                    <a:srgbClr val="FF0000"/>
                  </a:solidFill>
                </a:rPr>
                <a:t>Sensor (photodetector)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-73620" y="1920563"/>
              <a:ext cx="2212975" cy="280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5" name="Grouper 64"/>
          <p:cNvGrpSpPr/>
          <p:nvPr/>
        </p:nvGrpSpPr>
        <p:grpSpPr>
          <a:xfrm>
            <a:off x="4789598" y="1376701"/>
            <a:ext cx="3957638" cy="3230563"/>
            <a:chOff x="2356842" y="1558613"/>
            <a:chExt cx="3957638" cy="3230563"/>
          </a:xfrm>
        </p:grpSpPr>
        <p:pic>
          <p:nvPicPr>
            <p:cNvPr id="5" name="Image 100" descr="PDMboard-cu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280" y="3288988"/>
              <a:ext cx="1544637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>
              <a:off x="4266605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98130" y="1920563"/>
              <a:ext cx="1873250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EC-ASIC</a:t>
              </a:r>
            </a:p>
            <a:p>
              <a:r>
                <a:rPr lang="en-US" altLang="ja-JP" sz="1600"/>
                <a:t>• 6 x ASICs</a:t>
              </a:r>
            </a:p>
            <a:p>
              <a:r>
                <a:rPr lang="en-US" altLang="ja-JP" sz="1600"/>
                <a:t>• readout </a:t>
              </a:r>
            </a:p>
            <a:p>
              <a:r>
                <a:rPr lang="en-US" altLang="ja-JP" sz="1600"/>
                <a:t>• counter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4592042" y="1920563"/>
              <a:ext cx="1722438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PDM-Board</a:t>
              </a:r>
            </a:p>
            <a:p>
              <a:r>
                <a:rPr lang="en-US" altLang="ja-JP" sz="1600"/>
                <a:t>• Slow control</a:t>
              </a:r>
            </a:p>
            <a:p>
              <a:r>
                <a:rPr lang="en-US" altLang="ja-JP" sz="1600"/>
                <a:t>• Level 1 (L1, track) trigger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592042" y="1920563"/>
              <a:ext cx="1549400" cy="280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2356842" y="1558613"/>
              <a:ext cx="3937000" cy="3230563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9" name="Picture 2" descr="C:\Taf\JEM-EUSO-UFFO\EC board\Docs\Pictures\test EC_ASIC - EC_ASIC\EC_ASIC_top_lay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3200" r="3694" b="3951"/>
            <a:stretch>
              <a:fillRect/>
            </a:stretch>
          </p:blipFill>
          <p:spPr bwMode="auto">
            <a:xfrm rot="10800000">
              <a:off x="2448917" y="3350901"/>
              <a:ext cx="1804988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2464792" y="1920563"/>
              <a:ext cx="1781175" cy="280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6072684" y="5654890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1" name="Grouper 70"/>
          <p:cNvGrpSpPr/>
          <p:nvPr/>
        </p:nvGrpSpPr>
        <p:grpSpPr>
          <a:xfrm>
            <a:off x="1769127" y="5104748"/>
            <a:ext cx="4290308" cy="1631216"/>
            <a:chOff x="4679789" y="5104748"/>
            <a:chExt cx="4290308" cy="163121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79789" y="5104748"/>
              <a:ext cx="3318427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dirty="0"/>
                <a:t>CPU</a:t>
              </a:r>
            </a:p>
            <a:p>
              <a:r>
                <a:rPr lang="en-US" altLang="ja-JP" sz="1600" dirty="0"/>
                <a:t>• Run control, </a:t>
              </a:r>
              <a:r>
                <a:rPr lang="en-US" altLang="ja-JP" sz="1600" dirty="0" err="1"/>
                <a:t>config</a:t>
              </a:r>
              <a:r>
                <a:rPr lang="en-US" altLang="ja-JP" sz="1600" dirty="0"/>
                <a:t>. </a:t>
              </a:r>
              <a:r>
                <a:rPr lang="en-US" altLang="ja-JP" sz="1600" dirty="0" smtClean="0"/>
                <a:t>FE  electronics</a:t>
              </a:r>
              <a:endParaRPr lang="en-US" altLang="ja-JP" sz="1600" dirty="0"/>
            </a:p>
            <a:p>
              <a:r>
                <a:rPr lang="en-US" altLang="ja-JP" sz="1600" dirty="0"/>
                <a:t>• Console &amp; GUI, </a:t>
              </a:r>
              <a:r>
                <a:rPr lang="en-US" altLang="ja-JP" sz="1600" dirty="0" smtClean="0"/>
                <a:t>remote access</a:t>
              </a:r>
              <a:r>
                <a:rPr lang="en-US" altLang="ja-JP" sz="1600" dirty="0"/>
                <a:t>, etc.</a:t>
              </a:r>
            </a:p>
            <a:p>
              <a:r>
                <a:rPr lang="en-US" altLang="ja-JP" sz="1600" dirty="0"/>
                <a:t>• Data processing</a:t>
              </a:r>
            </a:p>
            <a:p>
              <a:r>
                <a:rPr lang="en-US" altLang="ja-JP" sz="1600" dirty="0"/>
                <a:t>• managing Mass Memory for </a:t>
              </a:r>
              <a:r>
                <a:rPr lang="en-US" altLang="ja-JP" sz="1600" dirty="0" smtClean="0"/>
                <a:t>data</a:t>
              </a:r>
            </a:p>
            <a:p>
              <a:r>
                <a:rPr lang="en-US" altLang="ja-JP" sz="1600" dirty="0"/>
                <a:t> </a:t>
              </a:r>
              <a:r>
                <a:rPr lang="en-US" altLang="ja-JP" sz="1600" dirty="0" smtClean="0"/>
                <a:t>  storage</a:t>
              </a:r>
              <a:endParaRPr lang="en-US" altLang="ja-JP" sz="16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7987" y="5185795"/>
              <a:ext cx="4282110" cy="15297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2" name="Immagin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4" t="1495" r="9460"/>
            <a:stretch>
              <a:fillRect/>
            </a:stretch>
          </p:blipFill>
          <p:spPr bwMode="auto">
            <a:xfrm>
              <a:off x="7822410" y="5225684"/>
              <a:ext cx="114339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93" y="5276244"/>
            <a:ext cx="1232635" cy="13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402138" y="5286579"/>
            <a:ext cx="14318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/>
              <a:t>CCB</a:t>
            </a:r>
          </a:p>
          <a:p>
            <a:r>
              <a:rPr lang="en-US" altLang="ja-JP" sz="1400" dirty="0"/>
              <a:t>(Cluster Control Board)</a:t>
            </a:r>
          </a:p>
          <a:p>
            <a:r>
              <a:rPr lang="en-US" altLang="ja-JP" sz="1600" dirty="0"/>
              <a:t>• Receive data</a:t>
            </a:r>
          </a:p>
          <a:p>
            <a:r>
              <a:rPr lang="en-US" altLang="ja-JP" sz="1600" dirty="0"/>
              <a:t>from 9 </a:t>
            </a:r>
            <a:r>
              <a:rPr lang="en-US" altLang="ja-JP" sz="1600" dirty="0" smtClean="0"/>
              <a:t>PDMs</a:t>
            </a:r>
            <a:endParaRPr lang="en-US" altLang="ja-JP" sz="1600" dirty="0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6402137" y="5226108"/>
            <a:ext cx="2538039" cy="14692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à coins arrondis 30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ZoneTexte 105"/>
          <p:cNvSpPr txBox="1">
            <a:spLocks noChangeArrowheads="1"/>
          </p:cNvSpPr>
          <p:nvPr/>
        </p:nvSpPr>
        <p:spPr bwMode="auto">
          <a:xfrm>
            <a:off x="2337389" y="4742883"/>
            <a:ext cx="339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/>
              <a:t>Data Processing (DP)</a:t>
            </a:r>
          </a:p>
        </p:txBody>
      </p:sp>
      <p:grpSp>
        <p:nvGrpSpPr>
          <p:cNvPr id="38" name="Grouper 37"/>
          <p:cNvGrpSpPr/>
          <p:nvPr/>
        </p:nvGrpSpPr>
        <p:grpSpPr>
          <a:xfrm>
            <a:off x="-2732" y="5364404"/>
            <a:ext cx="1591139" cy="1245614"/>
            <a:chOff x="-2732" y="5364404"/>
            <a:chExt cx="1591139" cy="1245614"/>
          </a:xfrm>
        </p:grpSpPr>
        <p:pic>
          <p:nvPicPr>
            <p:cNvPr id="34" name="Image 33" descr="スクリーンショット 2013-09-22 8.18.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" y="5733736"/>
              <a:ext cx="1531620" cy="716280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334180" y="5364404"/>
              <a:ext cx="108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HK, LVPS</a:t>
              </a:r>
              <a:endParaRPr lang="fr-FR" b="1" i="1" dirty="0"/>
            </a:p>
          </p:txBody>
        </p:sp>
        <p:sp>
          <p:nvSpPr>
            <p:cNvPr id="41" name="Rectangle à coins arrondis 40"/>
            <p:cNvSpPr/>
            <p:nvPr/>
          </p:nvSpPr>
          <p:spPr bwMode="auto">
            <a:xfrm>
              <a:off x="-2732" y="5364404"/>
              <a:ext cx="1591139" cy="1245614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7833952" y="10943"/>
            <a:ext cx="1263499" cy="1295750"/>
            <a:chOff x="7833952" y="10943"/>
            <a:chExt cx="1263499" cy="1295750"/>
          </a:xfrm>
        </p:grpSpPr>
        <p:pic>
          <p:nvPicPr>
            <p:cNvPr id="37" name="Image 36" descr="スクリーンショット 2013-09-22 8.31.46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23" y="318907"/>
              <a:ext cx="1071880" cy="960120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7893751" y="10943"/>
              <a:ext cx="1203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IR camera</a:t>
              </a:r>
              <a:endParaRPr lang="fr-FR" b="1" i="1" dirty="0"/>
            </a:p>
          </p:txBody>
        </p:sp>
        <p:sp>
          <p:nvSpPr>
            <p:cNvPr id="44" name="Rectangle à coins arrondis 43"/>
            <p:cNvSpPr/>
            <p:nvPr/>
          </p:nvSpPr>
          <p:spPr bwMode="auto">
            <a:xfrm>
              <a:off x="7833952" y="61079"/>
              <a:ext cx="1213772" cy="1245614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2184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EUSO gond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88" y="738001"/>
            <a:ext cx="4409850" cy="611999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fr-FR" dirty="0" smtClean="0"/>
              <a:t>EUSO-</a:t>
            </a:r>
            <a:r>
              <a:rPr lang="fr-FR" dirty="0" err="1" smtClean="0"/>
              <a:t>Balloon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2699792" y="1268760"/>
            <a:ext cx="576064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5" y="3717072"/>
            <a:ext cx="3583672" cy="288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IMG_08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7" t="9483" b="7493"/>
          <a:stretch/>
        </p:blipFill>
        <p:spPr>
          <a:xfrm rot="16200000">
            <a:off x="1640664" y="55563"/>
            <a:ext cx="2118255" cy="43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fr-FR" dirty="0" smtClean="0"/>
              <a:t>CNES Flight Chain</a:t>
            </a:r>
            <a:endParaRPr lang="fr-FR" dirty="0"/>
          </a:p>
        </p:txBody>
      </p:sp>
      <p:pic>
        <p:nvPicPr>
          <p:cNvPr id="13" name="Espace réservé du contenu 12" descr="chaine-vol-ballon-CNE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895" r="-11217" b="-5233"/>
          <a:stretch/>
        </p:blipFill>
        <p:spPr>
          <a:xfrm>
            <a:off x="2131076" y="1032843"/>
            <a:ext cx="5281679" cy="5688632"/>
          </a:xfrm>
        </p:spPr>
      </p:pic>
      <p:sp>
        <p:nvSpPr>
          <p:cNvPr id="2" name="ZoneTexte 1"/>
          <p:cNvSpPr txBox="1"/>
          <p:nvPr/>
        </p:nvSpPr>
        <p:spPr>
          <a:xfrm>
            <a:off x="4121156" y="1065833"/>
            <a:ext cx="554994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36000" tIns="0" rIns="36000" bIns="0" rtlCol="0">
            <a:spAutoFit/>
          </a:bodyPr>
          <a:lstStyle/>
          <a:p>
            <a:r>
              <a:rPr lang="fr-FR" sz="1600" i="1" dirty="0" smtClean="0"/>
              <a:t>valve</a:t>
            </a:r>
            <a:endParaRPr lang="fr-FR" sz="16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4315981" y="1878054"/>
            <a:ext cx="757306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err="1" smtClean="0"/>
              <a:t>covering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407463" y="2195836"/>
            <a:ext cx="1867087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Discharge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sleeve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456945" y="2466977"/>
            <a:ext cx="1984106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Remote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separator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399262" y="2758982"/>
            <a:ext cx="1991720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smtClean="0"/>
              <a:t>Parachute tension</a:t>
            </a:r>
            <a:endParaRPr lang="fr-FR" sz="16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085085" y="3321617"/>
            <a:ext cx="2779979" cy="293478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36000" tIns="46800" rIns="0" bIns="0" rtlCol="0">
            <a:spAutoFit/>
          </a:bodyPr>
          <a:lstStyle/>
          <a:p>
            <a:r>
              <a:rPr lang="fr-FR" sz="1600" i="1" dirty="0" err="1"/>
              <a:t>O</a:t>
            </a:r>
            <a:r>
              <a:rPr lang="fr-FR" sz="1600" i="1" dirty="0" err="1" smtClean="0"/>
              <a:t>perational</a:t>
            </a:r>
            <a:r>
              <a:rPr lang="fr-FR" sz="1600" i="1" dirty="0" smtClean="0"/>
              <a:t> servitude </a:t>
            </a:r>
            <a:r>
              <a:rPr lang="fr-FR" sz="1600" i="1" dirty="0" err="1" smtClean="0"/>
              <a:t>pod</a:t>
            </a:r>
            <a:r>
              <a:rPr lang="fr-FR" sz="1600" i="1" dirty="0" smtClean="0"/>
              <a:t> (NSO)</a:t>
            </a:r>
            <a:endParaRPr lang="fr-FR" sz="16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456945" y="3744940"/>
            <a:ext cx="1688252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20000">
                <a:srgbClr val="FFFFFF"/>
              </a:gs>
            </a:gsLst>
            <a:lin ang="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smtClean="0"/>
              <a:t>Radar </a:t>
            </a:r>
            <a:r>
              <a:rPr lang="fr-FR" sz="1600" i="1" dirty="0" err="1" smtClean="0"/>
              <a:t>refector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525165" y="4120129"/>
            <a:ext cx="1096243" cy="246221"/>
          </a:xfrm>
          <a:prstGeom prst="rect">
            <a:avLst/>
          </a:prstGeom>
          <a:gradFill flip="none" rotWithShape="1">
            <a:gsLst>
              <a:gs pos="0">
                <a:srgbClr val="84F1F4"/>
              </a:gs>
              <a:gs pos="20000">
                <a:srgbClr val="FFFFFF"/>
              </a:gs>
            </a:gsLst>
            <a:lin ang="0" scaled="1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Beacon</a:t>
            </a:r>
            <a:endParaRPr lang="fr-FR" sz="16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655044" y="4617091"/>
            <a:ext cx="173313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Alticoder</a:t>
            </a:r>
            <a:r>
              <a:rPr lang="fr-FR" sz="1600" i="1" dirty="0" smtClean="0"/>
              <a:t> radar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763715" y="4906603"/>
            <a:ext cx="1323268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162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responder</a:t>
            </a:r>
            <a:endParaRPr lang="fr-FR" sz="16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204735" y="5630320"/>
            <a:ext cx="1308195" cy="184666"/>
          </a:xfrm>
          <a:prstGeom prst="rect">
            <a:avLst/>
          </a:prstGeom>
          <a:gradFill flip="none" rotWithShape="1">
            <a:gsLst>
              <a:gs pos="0">
                <a:srgbClr val="84F1F4"/>
              </a:gs>
              <a:gs pos="100000">
                <a:srgbClr val="FFFFFF"/>
              </a:gs>
            </a:gsLst>
            <a:lin ang="16200000" scaled="0"/>
            <a:tileRect/>
          </a:gradFill>
        </p:spPr>
        <p:txBody>
          <a:bodyPr wrap="none" lIns="360000" tIns="0" rIns="360000" bIns="0" rtlCol="0">
            <a:spAutoFit/>
          </a:bodyPr>
          <a:lstStyle/>
          <a:p>
            <a:r>
              <a:rPr lang="fr-FR" sz="1200" i="1" dirty="0" err="1" smtClean="0"/>
              <a:t>dampers</a:t>
            </a:r>
            <a:endParaRPr lang="fr-FR" sz="1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858391" y="5447719"/>
            <a:ext cx="1882151" cy="184666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200" i="1" dirty="0" smtClean="0"/>
              <a:t>(EUSO-BALLOON main frame)</a:t>
            </a:r>
            <a:endParaRPr lang="fr-FR" sz="12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922456" y="5244358"/>
            <a:ext cx="1798557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err="1" smtClean="0"/>
              <a:t>Scirnetific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equipment</a:t>
            </a:r>
            <a:endParaRPr lang="fr-FR" sz="1600" i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763715" y="5646815"/>
            <a:ext cx="195729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973704" y="5932171"/>
            <a:ext cx="1845144" cy="329830"/>
          </a:xfrm>
          <a:prstGeom prst="rect">
            <a:avLst/>
          </a:prstGeom>
          <a:gradFill flip="none" rotWithShape="1">
            <a:gsLst>
              <a:gs pos="53000">
                <a:srgbClr val="84F1F4"/>
              </a:gs>
              <a:gs pos="100000">
                <a:srgbClr val="FFFFFF"/>
              </a:gs>
            </a:gsLst>
            <a:lin ang="10800000" scaled="0"/>
            <a:tileRect/>
          </a:gradFill>
        </p:spPr>
        <p:txBody>
          <a:bodyPr wrap="none" lIns="0" tIns="82800" rIns="0" bIns="0" rtlCol="0">
            <a:spAutoFit/>
          </a:bodyPr>
          <a:lstStyle/>
          <a:p>
            <a:r>
              <a:rPr lang="fr-FR" sz="1600" i="1" dirty="0" err="1" smtClean="0"/>
              <a:t>Scirnce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telemetry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pod</a:t>
            </a:r>
            <a:endParaRPr lang="fr-FR" sz="1600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594087" y="1195833"/>
            <a:ext cx="1286097" cy="984885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fr-FR" sz="1600" i="1" dirty="0" smtClean="0">
                <a:solidFill>
                  <a:schemeClr val="accent2">
                    <a:lumMod val="75000"/>
                  </a:schemeClr>
                </a:solidFill>
              </a:rPr>
              <a:t>ain </a:t>
            </a:r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elements</a:t>
            </a:r>
            <a:endParaRPr lang="fr-FR" sz="16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fr-FR" sz="1600" i="1" dirty="0" smtClean="0">
                <a:solidFill>
                  <a:schemeClr val="accent2">
                    <a:lumMod val="75000"/>
                  </a:schemeClr>
                </a:solidFill>
              </a:rPr>
              <a:t>f an  open</a:t>
            </a:r>
          </a:p>
          <a:p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Stratospheric</a:t>
            </a:r>
            <a:endParaRPr lang="fr-FR" sz="16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balloon</a:t>
            </a:r>
            <a:endParaRPr lang="fr-FR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252036" y="3483600"/>
            <a:ext cx="718033" cy="492443"/>
          </a:xfrm>
          <a:prstGeom prst="rect">
            <a:avLst/>
          </a:prstGeom>
          <a:gradFill flip="none" rotWithShape="1">
            <a:gsLst>
              <a:gs pos="99000">
                <a:srgbClr val="B0FFFA"/>
              </a:gs>
              <a:gs pos="100000">
                <a:srgbClr val="FFFFFF"/>
              </a:gs>
            </a:gsLst>
            <a:lin ang="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smtClean="0"/>
              <a:t>100 m</a:t>
            </a:r>
          </a:p>
          <a:p>
            <a:r>
              <a:rPr lang="fr-FR" sz="1600" i="1" dirty="0"/>
              <a:t>~</a:t>
            </a:r>
            <a:r>
              <a:rPr lang="fr-FR" sz="1600" i="1" dirty="0" smtClean="0"/>
              <a:t> 150 m</a:t>
            </a:r>
            <a:endParaRPr lang="fr-FR" sz="16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372996" y="1631832"/>
            <a:ext cx="718033" cy="492443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/>
              <a:t>2</a:t>
            </a:r>
            <a:r>
              <a:rPr lang="fr-FR" sz="1600" i="1" dirty="0" smtClean="0"/>
              <a:t>0 m</a:t>
            </a:r>
          </a:p>
          <a:p>
            <a:r>
              <a:rPr lang="fr-FR" sz="1600" i="1" dirty="0"/>
              <a:t>~</a:t>
            </a:r>
            <a:r>
              <a:rPr lang="fr-FR" sz="1600" i="1" dirty="0" smtClean="0"/>
              <a:t> 180 m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426771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676"/>
            <a:ext cx="9144000" cy="1097052"/>
          </a:xfrm>
        </p:spPr>
        <p:txBody>
          <a:bodyPr/>
          <a:lstStyle/>
          <a:p>
            <a:r>
              <a:rPr lang="fr-FR" dirty="0" smtClean="0"/>
              <a:t>Laser </a:t>
            </a:r>
            <a:r>
              <a:rPr lang="fr-FR" dirty="0" err="1" smtClean="0"/>
              <a:t>track</a:t>
            </a:r>
            <a:endParaRPr lang="fr-FR" dirty="0"/>
          </a:p>
        </p:txBody>
      </p:sp>
      <p:pic>
        <p:nvPicPr>
          <p:cNvPr id="5" name="Image 4" descr="allpackets-BALLOON-CPU_TRIGGER-20140825-052344--SMALLCPU_conv084-rb-integr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09" y="1322394"/>
            <a:ext cx="5399994" cy="5399994"/>
          </a:xfrm>
          <a:prstGeom prst="rect">
            <a:avLst/>
          </a:prstGeom>
        </p:spPr>
      </p:pic>
      <p:pic>
        <p:nvPicPr>
          <p:cNvPr id="7" name="Image 6" descr="laserTrackProfile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" y="1501198"/>
            <a:ext cx="3419980" cy="52211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36212" y="1137728"/>
            <a:ext cx="138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Event profile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41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instruments </a:t>
            </a:r>
            <a:r>
              <a:rPr lang="fr-FR" dirty="0" err="1" smtClean="0"/>
              <a:t>onboard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660" y="1600200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 err="1" smtClean="0"/>
              <a:t>Infrared</a:t>
            </a:r>
            <a:r>
              <a:rPr lang="fr-FR" dirty="0" smtClean="0"/>
              <a:t> Camera (IR Camera)</a:t>
            </a:r>
          </a:p>
          <a:p>
            <a:r>
              <a:rPr lang="fr-FR" dirty="0" smtClean="0"/>
              <a:t>NIST photodiode</a:t>
            </a:r>
          </a:p>
          <a:p>
            <a:r>
              <a:rPr lang="fr-FR" dirty="0" err="1" smtClean="0"/>
              <a:t>Gerger</a:t>
            </a:r>
            <a:r>
              <a:rPr lang="fr-FR" dirty="0" smtClean="0"/>
              <a:t> </a:t>
            </a:r>
            <a:r>
              <a:rPr lang="fr-FR" dirty="0" err="1" smtClean="0"/>
              <a:t>counter</a:t>
            </a:r>
            <a:endParaRPr lang="fr-FR" dirty="0" smtClean="0"/>
          </a:p>
          <a:p>
            <a:r>
              <a:rPr lang="fr-FR" dirty="0" smtClean="0"/>
              <a:t>GPS</a:t>
            </a:r>
          </a:p>
          <a:p>
            <a:r>
              <a:rPr lang="fr-FR" dirty="0" smtClean="0"/>
              <a:t>Attitude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err="1" smtClean="0"/>
              <a:t>GoPro</a:t>
            </a:r>
            <a:r>
              <a:rPr lang="fr-FR" dirty="0" smtClean="0"/>
              <a:t> camera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Independent of data acquisition </a:t>
            </a:r>
            <a:r>
              <a:rPr lang="fr-FR" dirty="0" err="1" smtClean="0"/>
              <a:t>systems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Offline </a:t>
            </a:r>
            <a:r>
              <a:rPr lang="fr-FR" dirty="0" err="1" smtClean="0"/>
              <a:t>synchronization</a:t>
            </a:r>
            <a:r>
              <a:rPr lang="fr-FR" dirty="0" smtClean="0"/>
              <a:t> (UTC time </a:t>
            </a:r>
            <a:r>
              <a:rPr lang="fr-FR" dirty="0" err="1" smtClean="0"/>
              <a:t>stamps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673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94390"/>
            <a:ext cx="3744416" cy="2286938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/>
              <a:t>Complementary</a:t>
            </a:r>
            <a:r>
              <a:rPr lang="fr-FR" sz="3600" dirty="0" smtClean="0"/>
              <a:t> and/or </a:t>
            </a:r>
            <a:r>
              <a:rPr lang="fr-FR" sz="3600" dirty="0" err="1" smtClean="0"/>
              <a:t>anecdotal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11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179512" y="764704"/>
            <a:ext cx="3744416" cy="432048"/>
          </a:xfrm>
        </p:spPr>
        <p:txBody>
          <a:bodyPr wrap="square">
            <a:noAutofit/>
          </a:bodyPr>
          <a:lstStyle/>
          <a:p>
            <a:pPr lvl="1"/>
            <a:r>
              <a:rPr lang="fr-FR" sz="2000" b="1" dirty="0" smtClean="0"/>
              <a:t>Light </a:t>
            </a:r>
            <a:r>
              <a:rPr lang="fr-FR" sz="2000" b="1" dirty="0" err="1" smtClean="0"/>
              <a:t>intensity</a:t>
            </a:r>
            <a:r>
              <a:rPr lang="fr-FR" sz="2000" b="1" dirty="0" smtClean="0"/>
              <a:t> (NIST)</a:t>
            </a:r>
          </a:p>
        </p:txBody>
      </p:sp>
      <p:pic>
        <p:nvPicPr>
          <p:cNvPr id="3" name="Image 2" descr="geig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7496"/>
          <a:stretch/>
        </p:blipFill>
        <p:spPr>
          <a:xfrm>
            <a:off x="4788024" y="980728"/>
            <a:ext cx="4038600" cy="2932358"/>
          </a:xfrm>
          <a:prstGeom prst="rect">
            <a:avLst/>
          </a:prstGeom>
        </p:spPr>
      </p:pic>
      <p:pic>
        <p:nvPicPr>
          <p:cNvPr id="6" name="Image 5" descr="Ni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/>
          <a:stretch/>
        </p:blipFill>
        <p:spPr>
          <a:xfrm>
            <a:off x="107504" y="1124744"/>
            <a:ext cx="4383088" cy="2862135"/>
          </a:xfrm>
          <a:prstGeom prst="rect">
            <a:avLst/>
          </a:prstGeom>
        </p:spPr>
      </p:pic>
      <p:sp>
        <p:nvSpPr>
          <p:cNvPr id="12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67544" y="3861048"/>
            <a:ext cx="3528392" cy="504056"/>
          </a:xfrm>
        </p:spPr>
        <p:txBody>
          <a:bodyPr wrap="square">
            <a:noAutofit/>
          </a:bodyPr>
          <a:lstStyle/>
          <a:p>
            <a:pPr marL="0" lvl="1"/>
            <a:r>
              <a:rPr lang="fr-FR" sz="2000" b="1" dirty="0" err="1" smtClean="0"/>
              <a:t>Temperature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eveolution</a:t>
            </a:r>
            <a:endParaRPr lang="fr-FR" sz="2000" b="1" dirty="0" smtClean="0"/>
          </a:p>
        </p:txBody>
      </p:sp>
      <p:sp>
        <p:nvSpPr>
          <p:cNvPr id="15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700966" y="764704"/>
            <a:ext cx="4464496" cy="432048"/>
          </a:xfrm>
        </p:spPr>
        <p:txBody>
          <a:bodyPr wrap="square">
            <a:noAutofit/>
          </a:bodyPr>
          <a:lstStyle/>
          <a:p>
            <a:pPr marL="1588" lvl="1" algn="ctr"/>
            <a:r>
              <a:rPr lang="fr-FR" sz="2000" b="1" dirty="0" err="1" smtClean="0"/>
              <a:t>Cosmic</a:t>
            </a:r>
            <a:r>
              <a:rPr lang="fr-FR" sz="2000" b="1" dirty="0" smtClean="0"/>
              <a:t> ray </a:t>
            </a:r>
            <a:r>
              <a:rPr lang="fr-FR" sz="2000" b="1" dirty="0" err="1" smtClean="0"/>
              <a:t>intensity</a:t>
            </a:r>
            <a:r>
              <a:rPr lang="fr-FR" sz="2000" b="1" dirty="0" smtClean="0"/>
              <a:t> (Geiger)</a:t>
            </a:r>
            <a:endParaRPr lang="fr-FR" sz="2000" b="1" dirty="0"/>
          </a:p>
        </p:txBody>
      </p:sp>
      <p:sp>
        <p:nvSpPr>
          <p:cNvPr id="18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932040" y="3789040"/>
            <a:ext cx="3528392" cy="504056"/>
          </a:xfrm>
        </p:spPr>
        <p:txBody>
          <a:bodyPr wrap="square">
            <a:noAutofit/>
          </a:bodyPr>
          <a:lstStyle/>
          <a:p>
            <a:pPr marL="0" lvl="1"/>
            <a:r>
              <a:rPr lang="fr-FR" sz="2000" b="1" dirty="0" err="1" smtClean="0"/>
              <a:t>Infrared</a:t>
            </a:r>
            <a:r>
              <a:rPr lang="fr-FR" sz="2000" b="1" dirty="0" smtClean="0"/>
              <a:t> data</a:t>
            </a:r>
          </a:p>
        </p:txBody>
      </p:sp>
      <p:pic>
        <p:nvPicPr>
          <p:cNvPr id="19" name="Image 18" descr="IRC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2880320" cy="22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Back up – IV – Space debri</a:t>
            </a:r>
            <a:r>
              <a:rPr lang="en-US" dirty="0" smtClean="0">
                <a:solidFill>
                  <a:srgbClr val="000090"/>
                </a:solidFill>
              </a:rPr>
              <a:t>s removal strategy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680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75656" y="260648"/>
            <a:ext cx="660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Quinn et al. (2014): </a:t>
            </a:r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Astronautica</a:t>
            </a:r>
            <a:r>
              <a:rPr lang="en-GB" dirty="0" smtClean="0"/>
              <a:t> 105, 192-200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99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Many p</a:t>
            </a:r>
            <a:r>
              <a:rPr lang="en-US" dirty="0" smtClean="0">
                <a:solidFill>
                  <a:srgbClr val="800000"/>
                </a:solidFill>
              </a:rPr>
              <a:t>ossible synergies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76470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Atmospheric sciences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162880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Cloud coverage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26876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TLEs (sprites, jets, elves, halos…)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279602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2"/>
                </a:solidFill>
              </a:rPr>
              <a:t>Sciences </a:t>
            </a:r>
            <a:r>
              <a:rPr lang="en-US" u="sng" dirty="0" smtClean="0">
                <a:solidFill>
                  <a:schemeClr val="bg2"/>
                </a:solidFill>
              </a:rPr>
              <a:t>of the </a:t>
            </a:r>
            <a:r>
              <a:rPr lang="en-US" u="sng" dirty="0" smtClean="0">
                <a:solidFill>
                  <a:schemeClr val="bg2"/>
                </a:solidFill>
              </a:rPr>
              <a:t>ocean</a:t>
            </a:r>
            <a:endParaRPr lang="en-US" u="sng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7624" y="366011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Can a surface water temperature survey (3K accuracy) be useful?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87624" y="325768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Surface </a:t>
            </a:r>
            <a:r>
              <a:rPr lang="en-US" sz="2000" dirty="0" smtClean="0">
                <a:solidFill>
                  <a:schemeClr val="bg2"/>
                </a:solidFill>
              </a:rPr>
              <a:t>bioluminescence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1991161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Links between cosmic rays and lightning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451144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8000"/>
                </a:solidFill>
              </a:rPr>
              <a:t>Meteorites sciences</a:t>
            </a:r>
            <a:endParaRPr lang="en-US" u="sng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599167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Others?</a:t>
            </a:r>
            <a:endParaRPr lang="en-US" u="sng" dirty="0"/>
          </a:p>
        </p:txBody>
      </p:sp>
      <p:sp>
        <p:nvSpPr>
          <p:cNvPr id="23" name="ZoneTexte 22"/>
          <p:cNvSpPr txBox="1"/>
          <p:nvPr/>
        </p:nvSpPr>
        <p:spPr>
          <a:xfrm>
            <a:off x="1187624" y="4973106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Statistics, Trajectories, Recovery…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624" y="404977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LIDAR reflection </a:t>
            </a:r>
            <a:r>
              <a:rPr lang="en-US" sz="2000" dirty="0" smtClean="0">
                <a:solidFill>
                  <a:schemeClr val="bg2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chemeClr val="bg2"/>
                </a:solidFill>
                <a:sym typeface="Wingdings"/>
              </a:rPr>
              <a:t>water level?</a:t>
            </a:r>
            <a:endParaRPr lang="en-US" sz="2000" dirty="0" smtClean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568" y="544522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800000"/>
                </a:solidFill>
              </a:rPr>
              <a:t>Space debris removal</a:t>
            </a:r>
            <a:endParaRPr lang="en-US" u="sng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550677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identification, </a:t>
            </a:r>
            <a:r>
              <a:rPr lang="en-US" sz="2000" dirty="0" smtClean="0">
                <a:solidFill>
                  <a:srgbClr val="800000"/>
                </a:solidFill>
              </a:rPr>
              <a:t>trajectory </a:t>
            </a: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800000"/>
                </a:solidFill>
                <a:sym typeface="Wingdings"/>
              </a:rPr>
              <a:t>laser shot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234888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Airglow (nightglow) monitoring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79712" y="60932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Plant fluorescence…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34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80</a:t>
            </a:fld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1475656" y="260648"/>
            <a:ext cx="660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Quinn et al. (2014): </a:t>
            </a:r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Astronautica</a:t>
            </a:r>
            <a:r>
              <a:rPr lang="en-GB" dirty="0" smtClean="0"/>
              <a:t> 105, 192-200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60" y="752898"/>
            <a:ext cx="8498080" cy="57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0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81</a:t>
            </a:fld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1475656" y="260648"/>
            <a:ext cx="660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Quinn et al. (2014): </a:t>
            </a:r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Astronautica</a:t>
            </a:r>
            <a:r>
              <a:rPr lang="en-GB" dirty="0" smtClean="0"/>
              <a:t> 105, 192-200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162"/>
            <a:ext cx="9144000" cy="59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e_balloon&amp;aux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920880" cy="52413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69269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Pathfinder to JEM-EUSO (CNES mission)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55576" y="126876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Successful flight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</a:rPr>
              <a:t>August 24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, 2014 (Timmins, Ontario)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772816"/>
            <a:ext cx="2579588" cy="18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ai Etienne">
  <a:themeElements>
    <a:clrScheme name="">
      <a:dk1>
        <a:srgbClr val="000000"/>
      </a:dk1>
      <a:lt1>
        <a:srgbClr val="FFFFFF"/>
      </a:lt1>
      <a:dk2>
        <a:srgbClr val="CC0000"/>
      </a:dk2>
      <a:lt2>
        <a:srgbClr val="800080"/>
      </a:lt2>
      <a:accent1>
        <a:srgbClr val="009900"/>
      </a:accent1>
      <a:accent2>
        <a:srgbClr val="000099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Essai Etienne">
      <a:majorFont>
        <a:latin typeface="Comic Sans MS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Essai Etienn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ai Etienn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ai Etienn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Amour:Applications:Microsoft Office 98:Modèles:Modèles de Présentation:Essai Etienne</Template>
  <TotalTime>13802</TotalTime>
  <Words>1919</Words>
  <Application>Microsoft Macintosh PowerPoint</Application>
  <PresentationFormat>Transparent</PresentationFormat>
  <Paragraphs>349</Paragraphs>
  <Slides>81</Slides>
  <Notes>10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3" baseType="lpstr">
      <vt:lpstr>Essai Etienne</vt:lpstr>
      <vt:lpstr>Document</vt:lpstr>
      <vt:lpstr>Présentation PowerPoint</vt:lpstr>
      <vt:lpstr>Présentation PowerPoint</vt:lpstr>
      <vt:lpstr>How JEM-EUSO works</vt:lpstr>
      <vt:lpstr>JEM-EUSO and its pathfinders…</vt:lpstr>
      <vt:lpstr>Focal surface</vt:lpstr>
      <vt:lpstr>Présentation PowerPoint</vt:lpstr>
      <vt:lpstr>Characteristics and advantages</vt:lpstr>
      <vt:lpstr>Many possible synergies</vt:lpstr>
      <vt:lpstr>EUSO-Balloon</vt:lpstr>
      <vt:lpstr>EUSO-Balloon</vt:lpstr>
      <vt:lpstr>EUSO-Balloon + helicopter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Space debris removal</vt:lpstr>
      <vt:lpstr>Next steps</vt:lpstr>
      <vt:lpstr>Thank you!</vt:lpstr>
      <vt:lpstr>Back-up slides</vt:lpstr>
      <vt:lpstr>Présentation PowerPoint</vt:lpstr>
      <vt:lpstr>Présentation PowerPoint</vt:lpstr>
      <vt:lpstr>Ionosphere phenomena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Blue Jet structure    [Wescott,et al., JGR, 2001]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ATMOSPHERIC-SPACE INTERACTION MONITOR</vt:lpstr>
      <vt:lpstr>Présentation PowerPoint</vt:lpstr>
      <vt:lpstr>     </vt:lpstr>
      <vt:lpstr>Présentation PowerPoint</vt:lpstr>
      <vt:lpstr>Présentation PowerPoint</vt:lpstr>
      <vt:lpstr>Field-Aligned Currents and Filaments in Space Plasmas</vt:lpstr>
      <vt:lpstr>Présentation PowerPoint</vt:lpstr>
      <vt:lpstr>Physical Mechanisms of Filamentation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EUSO-BALLOON </vt:lpstr>
      <vt:lpstr>Présentation PowerPoint</vt:lpstr>
      <vt:lpstr>EUSO-BALLOON Instrument</vt:lpstr>
      <vt:lpstr>EUSO-BALLOON  Data Acquisition (DAQ) Chain</vt:lpstr>
      <vt:lpstr>EUSO-Balloon</vt:lpstr>
      <vt:lpstr>CNES Flight Chain</vt:lpstr>
      <vt:lpstr>Laser track</vt:lpstr>
      <vt:lpstr>Other instruments onboard</vt:lpstr>
      <vt:lpstr>Complementary and/or anecdotal data</vt:lpstr>
      <vt:lpstr>Présentation PowerPoint</vt:lpstr>
      <vt:lpstr>Présentation PowerPoint</vt:lpstr>
      <vt:lpstr>Présentation PowerPoint</vt:lpstr>
      <vt:lpstr>Présentation PowerPoint</vt:lpstr>
    </vt:vector>
  </TitlesOfParts>
  <Company>DIAS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Nucléosynthèse des éléments légers et particules énergétiques</dc:title>
  <dc:subject>Séminaire</dc:subject>
  <dc:creator>Etienne Parizot</dc:creator>
  <cp:keywords>LiBeB, EPs</cp:keywords>
  <cp:lastModifiedBy>Etienne</cp:lastModifiedBy>
  <cp:revision>2767</cp:revision>
  <cp:lastPrinted>2012-11-13T14:12:05Z</cp:lastPrinted>
  <dcterms:created xsi:type="dcterms:W3CDTF">2006-08-14T04:24:13Z</dcterms:created>
  <dcterms:modified xsi:type="dcterms:W3CDTF">2014-10-28T17:57:30Z</dcterms:modified>
  <cp:category>conférences</cp:category>
</cp:coreProperties>
</file>