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51"/>
  </p:notesMasterIdLst>
  <p:handoutMasterIdLst>
    <p:handoutMasterId r:id="rId52"/>
  </p:handoutMasterIdLst>
  <p:sldIdLst>
    <p:sldId id="256" r:id="rId2"/>
    <p:sldId id="643" r:id="rId3"/>
    <p:sldId id="641" r:id="rId4"/>
    <p:sldId id="640" r:id="rId5"/>
    <p:sldId id="645" r:id="rId6"/>
    <p:sldId id="646" r:id="rId7"/>
    <p:sldId id="647" r:id="rId8"/>
    <p:sldId id="648" r:id="rId9"/>
    <p:sldId id="650" r:id="rId10"/>
    <p:sldId id="644" r:id="rId11"/>
    <p:sldId id="651" r:id="rId12"/>
    <p:sldId id="652" r:id="rId13"/>
    <p:sldId id="653" r:id="rId14"/>
    <p:sldId id="654" r:id="rId15"/>
    <p:sldId id="655" r:id="rId16"/>
    <p:sldId id="656" r:id="rId17"/>
    <p:sldId id="657" r:id="rId18"/>
    <p:sldId id="658" r:id="rId19"/>
    <p:sldId id="659" r:id="rId20"/>
    <p:sldId id="660" r:id="rId21"/>
    <p:sldId id="661" r:id="rId22"/>
    <p:sldId id="662" r:id="rId23"/>
    <p:sldId id="663" r:id="rId24"/>
    <p:sldId id="664" r:id="rId25"/>
    <p:sldId id="665" r:id="rId26"/>
    <p:sldId id="666" r:id="rId27"/>
    <p:sldId id="667" r:id="rId28"/>
    <p:sldId id="668" r:id="rId29"/>
    <p:sldId id="669" r:id="rId30"/>
    <p:sldId id="670" r:id="rId31"/>
    <p:sldId id="671" r:id="rId32"/>
    <p:sldId id="672" r:id="rId33"/>
    <p:sldId id="673" r:id="rId34"/>
    <p:sldId id="674" r:id="rId35"/>
    <p:sldId id="675" r:id="rId36"/>
    <p:sldId id="676" r:id="rId37"/>
    <p:sldId id="677" r:id="rId38"/>
    <p:sldId id="678" r:id="rId39"/>
    <p:sldId id="679" r:id="rId40"/>
    <p:sldId id="680" r:id="rId41"/>
    <p:sldId id="688" r:id="rId42"/>
    <p:sldId id="684" r:id="rId43"/>
    <p:sldId id="685" r:id="rId44"/>
    <p:sldId id="686" r:id="rId45"/>
    <p:sldId id="681" r:id="rId46"/>
    <p:sldId id="682" r:id="rId47"/>
    <p:sldId id="683" r:id="rId48"/>
    <p:sldId id="689" r:id="rId49"/>
    <p:sldId id="687" r:id="rId50"/>
  </p:sldIdLst>
  <p:sldSz cx="9144000" cy="6858000" type="overhead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66"/>
    <a:srgbClr val="808080"/>
    <a:srgbClr val="C0C0C0"/>
    <a:srgbClr val="808000"/>
    <a:srgbClr val="008000"/>
    <a:srgbClr val="FF4D4D"/>
    <a:srgbClr val="FF0000"/>
    <a:srgbClr val="FFE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 horzBarState="maximized">
    <p:restoredLeft sz="15208" autoAdjust="0"/>
    <p:restoredTop sz="98498" autoAdjust="0"/>
  </p:normalViewPr>
  <p:slideViewPr>
    <p:cSldViewPr>
      <p:cViewPr>
        <p:scale>
          <a:sx n="112" d="100"/>
          <a:sy n="112" d="100"/>
        </p:scale>
        <p:origin x="-1280" y="-224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52"/>
    </p:cViewPr>
  </p:sorterViewPr>
  <p:notesViewPr>
    <p:cSldViewPr snapToGrid="0" snapToObjects="1">
      <p:cViewPr varScale="1">
        <p:scale>
          <a:sx n="85" d="100"/>
          <a:sy n="85" d="100"/>
        </p:scale>
        <p:origin x="-29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A5B2DF25-3DE6-4245-A5DD-98FEF69976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12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3B00F9-A023-7447-AFB1-F188CBCA9FB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710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74497-822A-AA4E-9D16-E3D074E5CEC0}" type="slidenum">
              <a:rPr lang="en-GB"/>
              <a:pPr/>
              <a:t>1</a:t>
            </a:fld>
            <a:endParaRPr lang="en-GB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878BEE-AF6B-504D-9822-D621C17B38CC}" type="slidenum">
              <a:rPr lang="fr-FR" sz="1200"/>
              <a:pPr eaLnBrk="1" hangingPunct="1"/>
              <a:t>4</a:t>
            </a:fld>
            <a:endParaRPr lang="fr-FR" sz="1200"/>
          </a:p>
        </p:txBody>
      </p:sp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22BD55-5BA2-1D46-9F0C-78F15F91BF1D}" type="slidenum">
              <a:rPr lang="pl-PL">
                <a:latin typeface="Calibri" charset="0"/>
              </a:rPr>
              <a:pPr eaLnBrk="1" hangingPunct="1"/>
              <a:t>11</a:t>
            </a:fld>
            <a:endParaRPr lang="pl-PL">
              <a:latin typeface="Calibri" charset="0"/>
            </a:endParaRPr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87A2AE-5B49-A44E-BD43-C2E59AFA0CFC}" type="slidenum">
              <a:rPr lang="pl-PL">
                <a:latin typeface="Calibri" charset="0"/>
              </a:rPr>
              <a:pPr eaLnBrk="1" hangingPunct="1"/>
              <a:t>14</a:t>
            </a:fld>
            <a:endParaRPr lang="pl-PL">
              <a:latin typeface="Calibri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547874-BCE9-0148-9D07-6079DDE558A9}" type="slidenum">
              <a:rPr lang="en-US"/>
              <a:pPr eaLnBrk="1" hangingPunct="1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C8C7A7-437D-C941-AFE5-91C7A93F6C25}" type="slidenum">
              <a:rPr lang="pl-PL"/>
              <a:pPr eaLnBrk="1" hangingPunct="1"/>
              <a:t>23</a:t>
            </a:fld>
            <a:endParaRPr lang="pl-PL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9850" y="914400"/>
            <a:ext cx="4179888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2025" cy="3478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49263"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1" name="Picture 61" descr="&#10;M87Jet.jpg                                                     0002866BAmour                          B91C471C: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4800" cy="95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47E2DBC-B54D-8A4B-ACE8-2B3D555135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5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E1199B4-77D9-C54F-BBEA-DAB1B7F3EE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224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Symbol zastępczy daty 24"/>
          <p:cNvSpPr>
            <a:spLocks noGrp="1"/>
          </p:cNvSpPr>
          <p:nvPr>
            <p:ph type="dt" sz="half" idx="10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EEAA0E5-98C4-3B4F-BD20-42B51F54380F}" type="datetime1">
              <a:rPr lang="pl-PL"/>
              <a:pPr/>
              <a:t>01/07/2014</a:t>
            </a:fld>
            <a:endParaRPr lang="pl-PL"/>
          </a:p>
        </p:txBody>
      </p:sp>
      <p:sp>
        <p:nvSpPr>
          <p:cNvPr id="4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JEM EUSO, Palermo, 10 June  2014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004E4-63A0-F941-A90F-3AD21E73346C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0736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9"/>
          <p:cNvSpPr>
            <a:spLocks noChangeArrowheads="1"/>
          </p:cNvSpPr>
          <p:nvPr/>
        </p:nvSpPr>
        <p:spPr bwMode="auto">
          <a:xfrm>
            <a:off x="304800" y="328613"/>
            <a:ext cx="85328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63500" dist="50800" dir="5400000" algn="tl" rotWithShape="0">
              <a:srgbClr val="000000">
                <a:alpha val="25000"/>
              </a:srgbClr>
            </a:outerShdw>
          </a:effectLst>
        </p:spPr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7" name="Symbol zastępczy daty 18"/>
          <p:cNvSpPr>
            <a:spLocks noGrp="1"/>
          </p:cNvSpPr>
          <p:nvPr>
            <p:ph type="dt" sz="half" idx="10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0BA15F-25A9-A147-986C-46B3A1198372}" type="datetime1">
              <a:rPr lang="pl-PL"/>
              <a:pPr/>
              <a:t>01/07/2014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pt-BR"/>
              <a:t>JEM EUSO, Palermo, 10 June  2014</a:t>
            </a:r>
            <a:endParaRPr lang="pl-PL"/>
          </a:p>
        </p:txBody>
      </p:sp>
      <p:sp>
        <p:nvSpPr>
          <p:cNvPr id="9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715332-0ACB-DA4C-B183-F18776B60DA3}" type="slidenum">
              <a:rPr lang="pl-PL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387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3E3426-302B-A745-BD7B-0B6D6A983BB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56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A6C04FA-E703-C947-B4A1-C0BC6E3C591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07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3000" y="17526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C9A8CC3-2477-064D-BEFF-CFEC49C5FE5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69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D116C07-9E6F-9041-A2C9-051F18D32B6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29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225868-99F2-D24D-A7F4-D3A2816581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96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9DC594-27D0-4E49-91D4-AF916A263AC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27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50CF10A-015C-494C-AFB2-A5666492BBC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5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6E99BF-D4E5-E649-BF26-DFBF36ACAD0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76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8077200" cy="685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52600"/>
            <a:ext cx="6858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0" y="0"/>
            <a:ext cx="304800" cy="6858000"/>
          </a:xfrm>
          <a:prstGeom prst="rect">
            <a:avLst/>
          </a:prstGeom>
          <a:gradFill rotWithShape="0">
            <a:gsLst>
              <a:gs pos="0">
                <a:srgbClr val="008000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243" name="Rectangle 27"/>
          <p:cNvSpPr>
            <a:spLocks noChangeArrowheads="1"/>
          </p:cNvSpPr>
          <p:nvPr/>
        </p:nvSpPr>
        <p:spPr bwMode="auto">
          <a:xfrm flipV="1">
            <a:off x="8839200" y="0"/>
            <a:ext cx="304800" cy="6858000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fr-FR">
              <a:latin typeface="Times" charset="0"/>
            </a:endParaRPr>
          </a:p>
        </p:txBody>
      </p:sp>
      <p:sp>
        <p:nvSpPr>
          <p:cNvPr id="9249" name="Rectangle 33"/>
          <p:cNvSpPr>
            <a:spLocks noChangeArrowheads="1"/>
          </p:cNvSpPr>
          <p:nvPr userDrawn="1"/>
        </p:nvSpPr>
        <p:spPr bwMode="auto">
          <a:xfrm>
            <a:off x="6756052" y="6500192"/>
            <a:ext cx="23524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r"/>
            <a:r>
              <a:rPr lang="en-GB" sz="1200" dirty="0">
                <a:solidFill>
                  <a:srgbClr val="808080"/>
                </a:solidFill>
                <a:latin typeface="Helvetica" charset="0"/>
              </a:rPr>
              <a:t>E. </a:t>
            </a:r>
            <a:r>
              <a:rPr lang="en-GB" sz="1200" dirty="0" err="1">
                <a:solidFill>
                  <a:srgbClr val="808080"/>
                </a:solidFill>
                <a:latin typeface="Helvetica" charset="0"/>
              </a:rPr>
              <a:t>Parizot</a:t>
            </a:r>
            <a:r>
              <a:rPr lang="en-GB" sz="1200" dirty="0">
                <a:solidFill>
                  <a:srgbClr val="808080"/>
                </a:solidFill>
                <a:latin typeface="Helvetica" charset="0"/>
              </a:rPr>
              <a:t> </a:t>
            </a:r>
            <a:r>
              <a:rPr lang="en-GB" sz="1200" dirty="0" smtClean="0">
                <a:solidFill>
                  <a:srgbClr val="808080"/>
                </a:solidFill>
                <a:latin typeface="Helvetica" charset="0"/>
              </a:rPr>
              <a:t>(APC, Paris </a:t>
            </a:r>
            <a:r>
              <a:rPr lang="en-GB" sz="1200" dirty="0" smtClean="0">
                <a:solidFill>
                  <a:srgbClr val="FFFFFF"/>
                </a:solidFill>
                <a:latin typeface="Helvetica" charset="0"/>
              </a:rPr>
              <a:t>7)</a:t>
            </a:r>
            <a:endParaRPr lang="en-GB" sz="1200" dirty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10" name="Rectangle 33"/>
          <p:cNvSpPr>
            <a:spLocks noChangeArrowheads="1"/>
          </p:cNvSpPr>
          <p:nvPr userDrawn="1"/>
        </p:nvSpPr>
        <p:spPr bwMode="auto">
          <a:xfrm>
            <a:off x="-2540" y="6500192"/>
            <a:ext cx="235245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FFFFFF"/>
                </a:solidFill>
                <a:latin typeface="+mn-lt"/>
              </a:rPr>
              <a:t>AP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C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, 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1</a:t>
            </a:r>
            <a:r>
              <a:rPr lang="en-GB" sz="1200" baseline="30000" dirty="0" smtClean="0">
                <a:solidFill>
                  <a:srgbClr val="808080"/>
                </a:solidFill>
                <a:latin typeface="+mn-lt"/>
              </a:rPr>
              <a:t>er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en-GB" sz="1200" dirty="0" err="1" smtClean="0">
                <a:solidFill>
                  <a:srgbClr val="808080"/>
                </a:solidFill>
                <a:latin typeface="+mn-lt"/>
              </a:rPr>
              <a:t>Juillet</a:t>
            </a:r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 2014</a:t>
            </a:r>
            <a:endParaRPr lang="en-GB" sz="1200" dirty="0" smtClean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12" name="Rectangle 33"/>
          <p:cNvSpPr>
            <a:spLocks noChangeArrowheads="1"/>
          </p:cNvSpPr>
          <p:nvPr userDrawn="1"/>
        </p:nvSpPr>
        <p:spPr bwMode="auto">
          <a:xfrm>
            <a:off x="2195736" y="6500192"/>
            <a:ext cx="47525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algn="ctr"/>
            <a:r>
              <a:rPr lang="en-GB" sz="1200" dirty="0" smtClean="0">
                <a:solidFill>
                  <a:srgbClr val="808080"/>
                </a:solidFill>
                <a:latin typeface="+mn-lt"/>
              </a:rPr>
              <a:t>— </a:t>
            </a:r>
            <a:r>
              <a:rPr lang="en-GB" sz="1200" dirty="0" err="1" smtClean="0">
                <a:solidFill>
                  <a:srgbClr val="808080"/>
                </a:solidFill>
                <a:latin typeface="+mn-lt"/>
                <a:sym typeface="Monotype Sorts" charset="0"/>
              </a:rPr>
              <a:t>LabEx</a:t>
            </a:r>
            <a:r>
              <a:rPr lang="en-GB" sz="1200" baseline="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 </a:t>
            </a:r>
            <a:r>
              <a:rPr lang="en-GB" sz="1200" dirty="0" err="1" smtClean="0">
                <a:solidFill>
                  <a:srgbClr val="808080"/>
                </a:solidFill>
                <a:latin typeface="+mn-lt"/>
                <a:sym typeface="Monotype Sorts" charset="0"/>
              </a:rPr>
              <a:t>Braistorming</a:t>
            </a:r>
            <a:r>
              <a:rPr lang="en-GB" sz="120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 </a:t>
            </a:r>
            <a:r>
              <a:rPr lang="en-GB" sz="120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session</a:t>
            </a:r>
            <a:r>
              <a:rPr lang="en-GB" sz="1200" baseline="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 | </a:t>
            </a:r>
            <a:r>
              <a:rPr lang="en-GB" sz="1200" baseline="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Synergies </a:t>
            </a:r>
            <a:r>
              <a:rPr lang="en-GB" sz="1200" baseline="0" dirty="0" err="1" smtClean="0">
                <a:solidFill>
                  <a:srgbClr val="808080"/>
                </a:solidFill>
                <a:latin typeface="+mn-lt"/>
                <a:sym typeface="Monotype Sorts" charset="0"/>
              </a:rPr>
              <a:t>autour</a:t>
            </a:r>
            <a:r>
              <a:rPr lang="en-GB" sz="1200" baseline="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 de JEM-EUSO ? </a:t>
            </a:r>
            <a:r>
              <a:rPr lang="en-GB" sz="1200" dirty="0" smtClean="0">
                <a:solidFill>
                  <a:srgbClr val="808080"/>
                </a:solidFill>
                <a:latin typeface="+mn-lt"/>
                <a:sym typeface="Monotype Sorts" charset="0"/>
              </a:rPr>
              <a:t>—</a:t>
            </a:r>
            <a:endParaRPr lang="en-GB" sz="120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13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7239000" y="19472"/>
            <a:ext cx="1905000" cy="457200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FFFFFF"/>
                </a:solidFill>
              </a:defRPr>
            </a:lvl1pPr>
          </a:lstStyle>
          <a:p>
            <a:fld id="{D63E3426-302B-A745-BD7B-0B6D6A983BBF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000" b="1">
          <a:solidFill>
            <a:schemeClr val="tx2"/>
          </a:solidFill>
          <a:latin typeface="Comic Sans M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Zapf Dingbats" charset="0"/>
        <a:buChar char="n"/>
        <a:defRPr kumimoji="1" sz="24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Zapf Dingbats" charset="0"/>
        <a:buChar char="u"/>
        <a:defRPr kumimoji="1" sz="2000">
          <a:solidFill>
            <a:schemeClr val="bg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Zapf Dingbats" charset="0"/>
        <a:buChar char="F"/>
        <a:defRPr kumimoji="1">
          <a:solidFill>
            <a:schemeClr val="accent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•"/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6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6.png"/><Relationship Id="rId1" Type="http://schemas.microsoft.com/office/2007/relationships/media" Target="file:///D:\Taranis\042329_B.mpg" TargetMode="External"/><Relationship Id="rId2" Type="http://schemas.openxmlformats.org/officeDocument/2006/relationships/video" Target="file:///D:\Taranis\042329_B.m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wmf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6" Type="http://schemas.openxmlformats.org/officeDocument/2006/relationships/oleObject" Target="../embeddings/Document_Microsoft_Word_97_-_20041.doc"/><Relationship Id="rId7" Type="http://schemas.openxmlformats.org/officeDocument/2006/relationships/image" Target="../media/image10.emf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251520" y="3068960"/>
            <a:ext cx="8640960" cy="86409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kumimoji="1" lang="en-GB" sz="3200" b="1" dirty="0" err="1" smtClean="0">
                <a:solidFill>
                  <a:srgbClr val="C0C0C0"/>
                </a:solidFill>
                <a:latin typeface="Comic Sans MS" charset="0"/>
              </a:rPr>
              <a:t>Quelles</a:t>
            </a:r>
            <a:r>
              <a:rPr kumimoji="1" lang="en-GB" sz="3200" b="1" dirty="0" smtClean="0">
                <a:solidFill>
                  <a:srgbClr val="C0C0C0"/>
                </a:solidFill>
                <a:latin typeface="Comic Sans MS" charset="0"/>
              </a:rPr>
              <a:t> synergies avec les sciences de la Terre et de </a:t>
            </a:r>
            <a:r>
              <a:rPr kumimoji="1" lang="en-GB" sz="3200" b="1" dirty="0" err="1" smtClean="0">
                <a:solidFill>
                  <a:srgbClr val="C0C0C0"/>
                </a:solidFill>
                <a:latin typeface="Comic Sans MS" charset="0"/>
              </a:rPr>
              <a:t>l’atmosphère</a:t>
            </a:r>
            <a:r>
              <a:rPr kumimoji="1" lang="en-GB" sz="3200" b="1" dirty="0" smtClean="0">
                <a:solidFill>
                  <a:srgbClr val="C0C0C0"/>
                </a:solidFill>
                <a:latin typeface="Comic Sans MS" charset="0"/>
              </a:rPr>
              <a:t> ?</a:t>
            </a:r>
            <a:endParaRPr kumimoji="1" lang="en-GB" sz="3200" b="1" dirty="0" smtClean="0">
              <a:solidFill>
                <a:srgbClr val="C0C0C0"/>
              </a:solidFill>
              <a:latin typeface="Comic Sans MS" charset="0"/>
            </a:endParaRPr>
          </a:p>
        </p:txBody>
      </p:sp>
      <p:sp>
        <p:nvSpPr>
          <p:cNvPr id="47117" name="Rectangle 13"/>
          <p:cNvSpPr>
            <a:spLocks noChangeArrowheads="1"/>
          </p:cNvSpPr>
          <p:nvPr/>
        </p:nvSpPr>
        <p:spPr bwMode="auto">
          <a:xfrm>
            <a:off x="3380860" y="5517232"/>
            <a:ext cx="23838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solidFill>
                  <a:srgbClr val="C0C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Etienne </a:t>
            </a:r>
            <a:r>
              <a:rPr lang="en-GB" dirty="0" err="1" smtClean="0">
                <a:solidFill>
                  <a:srgbClr val="C0C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Parizot</a:t>
            </a:r>
            <a:endParaRPr lang="en-GB" dirty="0">
              <a:solidFill>
                <a:srgbClr val="C0C0C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023680" y="6125234"/>
            <a:ext cx="5098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rgbClr val="C0C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(APC – </a:t>
            </a:r>
            <a:r>
              <a:rPr lang="en-GB" sz="2000" dirty="0" err="1" smtClean="0">
                <a:solidFill>
                  <a:srgbClr val="C0C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Université</a:t>
            </a:r>
            <a:r>
              <a:rPr lang="en-GB" sz="2000" dirty="0" smtClean="0">
                <a:solidFill>
                  <a:srgbClr val="C0C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 Paris Diderot - France</a:t>
            </a:r>
            <a:r>
              <a:rPr lang="en-GB" sz="2000" dirty="0">
                <a:solidFill>
                  <a:srgbClr val="C0C0C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mic Sans MS" charset="0"/>
              </a:rPr>
              <a:t>)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33400" y="1700808"/>
            <a:ext cx="8077200" cy="8633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kumimoji="1" lang="en-GB" sz="3200" b="1" dirty="0" smtClean="0">
                <a:solidFill>
                  <a:srgbClr val="C0C0C0"/>
                </a:solidFill>
                <a:latin typeface="Comic Sans MS" charset="0"/>
              </a:rPr>
              <a:t>Observation des </a:t>
            </a:r>
            <a:r>
              <a:rPr kumimoji="1" lang="en-GB" sz="3200" b="1" dirty="0" err="1" smtClean="0">
                <a:solidFill>
                  <a:srgbClr val="C0C0C0"/>
                </a:solidFill>
                <a:latin typeface="Comic Sans MS" charset="0"/>
              </a:rPr>
              <a:t>rayons</a:t>
            </a:r>
            <a:r>
              <a:rPr kumimoji="1" lang="en-GB" sz="3200" b="1" dirty="0" smtClean="0">
                <a:solidFill>
                  <a:srgbClr val="C0C0C0"/>
                </a:solidFill>
                <a:latin typeface="Comic Sans MS" charset="0"/>
              </a:rPr>
              <a:t> </a:t>
            </a:r>
            <a:r>
              <a:rPr kumimoji="1" lang="en-GB" sz="3200" b="1" dirty="0" err="1" smtClean="0">
                <a:solidFill>
                  <a:srgbClr val="C0C0C0"/>
                </a:solidFill>
                <a:latin typeface="Comic Sans MS" charset="0"/>
              </a:rPr>
              <a:t>cosmiques</a:t>
            </a:r>
            <a:r>
              <a:rPr kumimoji="1" lang="en-GB" sz="3200" b="1" dirty="0" smtClean="0">
                <a:solidFill>
                  <a:srgbClr val="C0C0C0"/>
                </a:solidFill>
                <a:latin typeface="Comic Sans MS" charset="0"/>
              </a:rPr>
              <a:t> </a:t>
            </a:r>
            <a:r>
              <a:rPr kumimoji="1" lang="en-GB" sz="3200" b="1" dirty="0" err="1" smtClean="0">
                <a:solidFill>
                  <a:srgbClr val="C0C0C0"/>
                </a:solidFill>
                <a:latin typeface="Comic Sans MS" charset="0"/>
              </a:rPr>
              <a:t>d’ultra</a:t>
            </a:r>
            <a:r>
              <a:rPr kumimoji="1" lang="en-GB" sz="3200" b="1" dirty="0" smtClean="0">
                <a:solidFill>
                  <a:srgbClr val="C0C0C0"/>
                </a:solidFill>
                <a:latin typeface="Comic Sans MS" charset="0"/>
              </a:rPr>
              <a:t>-haute </a:t>
            </a:r>
            <a:r>
              <a:rPr kumimoji="1" lang="en-GB" sz="3200" b="1" dirty="0" err="1" smtClean="0">
                <a:solidFill>
                  <a:srgbClr val="C0C0C0"/>
                </a:solidFill>
                <a:latin typeface="Comic Sans MS" charset="0"/>
              </a:rPr>
              <a:t>énergie</a:t>
            </a:r>
            <a:r>
              <a:rPr kumimoji="1" lang="en-GB" sz="3200" b="1" dirty="0" smtClean="0">
                <a:solidFill>
                  <a:srgbClr val="C0C0C0"/>
                </a:solidFill>
                <a:latin typeface="Comic Sans MS" charset="0"/>
              </a:rPr>
              <a:t> </a:t>
            </a:r>
            <a:r>
              <a:rPr kumimoji="1" lang="en-GB" sz="3200" b="1" dirty="0" err="1" smtClean="0">
                <a:solidFill>
                  <a:srgbClr val="C0C0C0"/>
                </a:solidFill>
                <a:latin typeface="Comic Sans MS" charset="0"/>
              </a:rPr>
              <a:t>depuis</a:t>
            </a:r>
            <a:r>
              <a:rPr kumimoji="1" lang="en-GB" sz="3200" b="1" dirty="0" smtClean="0">
                <a:solidFill>
                  <a:srgbClr val="C0C0C0"/>
                </a:solidFill>
                <a:latin typeface="Comic Sans MS" charset="0"/>
              </a:rPr>
              <a:t> </a:t>
            </a:r>
            <a:r>
              <a:rPr kumimoji="1" lang="en-GB" sz="3200" b="1" dirty="0" err="1" smtClean="0">
                <a:solidFill>
                  <a:srgbClr val="C0C0C0"/>
                </a:solidFill>
                <a:latin typeface="Comic Sans MS" charset="0"/>
              </a:rPr>
              <a:t>l’espace</a:t>
            </a:r>
            <a:endParaRPr kumimoji="1" lang="en-GB" sz="3200" b="1" dirty="0" smtClean="0">
              <a:solidFill>
                <a:srgbClr val="C0C0C0"/>
              </a:solidFill>
              <a:latin typeface="Comic Sans MS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33400" y="620688"/>
            <a:ext cx="8077200" cy="86335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</a:pPr>
            <a:r>
              <a:rPr kumimoji="1" lang="en-GB" sz="3200" b="1" dirty="0" smtClean="0">
                <a:solidFill>
                  <a:srgbClr val="C0C0C0"/>
                </a:solidFill>
                <a:latin typeface="Comic Sans MS" charset="0"/>
              </a:rPr>
              <a:t>JEM-EUSO and Co.</a:t>
            </a:r>
            <a:endParaRPr kumimoji="1" lang="en-GB" sz="3200" b="1" dirty="0" smtClean="0">
              <a:solidFill>
                <a:srgbClr val="C0C0C0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</a:t>
            </a:r>
            <a:r>
              <a:rPr lang="en-US">
                <a:solidFill>
                  <a:srgbClr val="808080"/>
                </a:solidFill>
              </a:rPr>
              <a:t> APC, 12/02/2009</a:t>
            </a:r>
          </a:p>
        </p:txBody>
      </p:sp>
      <p:sp>
        <p:nvSpPr>
          <p:cNvPr id="210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77200" cy="685800"/>
          </a:xfrm>
        </p:spPr>
        <p:txBody>
          <a:bodyPr/>
          <a:lstStyle/>
          <a:p>
            <a:r>
              <a:rPr lang="en-US"/>
              <a:t>Phénomènes ionosphériques</a:t>
            </a:r>
          </a:p>
        </p:txBody>
      </p:sp>
      <p:pic>
        <p:nvPicPr>
          <p:cNvPr id="21022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7086600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0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600"/>
            <a:ext cx="3216275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27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496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TLE </a:t>
            </a:r>
            <a:r>
              <a:rPr lang="pl-PL" sz="2000" b="1" dirty="0" err="1">
                <a:solidFill>
                  <a:schemeClr val="accent2">
                    <a:lumMod val="75000"/>
                  </a:schemeClr>
                </a:solidFill>
                <a:ea typeface="+mn-ea"/>
              </a:rPr>
              <a:t>are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 associated </a:t>
            </a:r>
            <a:r>
              <a:rPr lang="pl-PL" sz="2000" b="1" dirty="0" err="1">
                <a:solidFill>
                  <a:schemeClr val="accent2">
                    <a:lumMod val="75000"/>
                  </a:schemeClr>
                </a:solidFill>
                <a:ea typeface="+mn-ea"/>
              </a:rPr>
              <a:t>with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 the electromagnetic connections and interactions between atmosphere, ionosphere and magnetosphere 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and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ea typeface="+mn-ea"/>
              </a:rPr>
              <a:t> with strong thunderstorm activity</a:t>
            </a:r>
          </a:p>
        </p:txBody>
      </p:sp>
      <p:pic>
        <p:nvPicPr>
          <p:cNvPr id="12293" name="Picture 3" descr="atmosph-angla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95413"/>
            <a:ext cx="806450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71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908050"/>
            <a:ext cx="83026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54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 descr="D:\TLE\800px-Global_lightning_strik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49275"/>
            <a:ext cx="8535987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609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42329_B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23875"/>
            <a:ext cx="5446713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509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9688" cy="62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95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4813"/>
            <a:ext cx="62484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263" y="5229200"/>
            <a:ext cx="1763688" cy="56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Text Box 7"/>
          <p:cNvSpPr txBox="1">
            <a:spLocks noChangeArrowheads="1"/>
          </p:cNvSpPr>
          <p:nvPr/>
        </p:nvSpPr>
        <p:spPr bwMode="auto">
          <a:xfrm>
            <a:off x="1403350" y="0"/>
            <a:ext cx="576103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Subtle structure of the sprite</a:t>
            </a:r>
          </a:p>
        </p:txBody>
      </p:sp>
    </p:spTree>
    <p:extLst>
      <p:ext uri="{BB962C8B-B14F-4D97-AF65-F5344CB8AC3E}">
        <p14:creationId xmlns:p14="http://schemas.microsoft.com/office/powerpoint/2010/main" val="318748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5100"/>
            <a:ext cx="7488237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39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"/>
            <a:ext cx="9144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6237288"/>
            <a:ext cx="48498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6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877888"/>
            <a:ext cx="9066212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2627313" y="333375"/>
            <a:ext cx="3600450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Blue and giant blue jets</a:t>
            </a:r>
          </a:p>
        </p:txBody>
      </p:sp>
    </p:spTree>
    <p:extLst>
      <p:ext uri="{BB962C8B-B14F-4D97-AF65-F5344CB8AC3E}">
        <p14:creationId xmlns:p14="http://schemas.microsoft.com/office/powerpoint/2010/main" val="342472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498" name="Group 2"/>
          <p:cNvGrpSpPr>
            <a:grpSpLocks/>
          </p:cNvGrpSpPr>
          <p:nvPr/>
        </p:nvGrpSpPr>
        <p:grpSpPr bwMode="auto">
          <a:xfrm>
            <a:off x="1752600" y="838200"/>
            <a:ext cx="2133600" cy="5715000"/>
            <a:chOff x="2194" y="816"/>
            <a:chExt cx="3182" cy="2957"/>
          </a:xfrm>
        </p:grpSpPr>
        <p:pic>
          <p:nvPicPr>
            <p:cNvPr id="11304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816"/>
              <a:ext cx="3182" cy="2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0500" name="Rectangle 4"/>
            <p:cNvSpPr>
              <a:spLocks noChangeArrowheads="1"/>
            </p:cNvSpPr>
            <p:nvPr/>
          </p:nvSpPr>
          <p:spPr bwMode="auto">
            <a:xfrm>
              <a:off x="2736" y="2064"/>
              <a:ext cx="1056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1" name="Rectangle 5"/>
            <p:cNvSpPr>
              <a:spLocks noChangeArrowheads="1"/>
            </p:cNvSpPr>
            <p:nvPr/>
          </p:nvSpPr>
          <p:spPr bwMode="auto">
            <a:xfrm>
              <a:off x="3168" y="1200"/>
              <a:ext cx="1488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2" name="Rectangle 6"/>
            <p:cNvSpPr>
              <a:spLocks noChangeArrowheads="1"/>
            </p:cNvSpPr>
            <p:nvPr/>
          </p:nvSpPr>
          <p:spPr bwMode="auto">
            <a:xfrm>
              <a:off x="4128" y="2016"/>
              <a:ext cx="10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3" name="Rectangle 7"/>
            <p:cNvSpPr>
              <a:spLocks noChangeArrowheads="1"/>
            </p:cNvSpPr>
            <p:nvPr/>
          </p:nvSpPr>
          <p:spPr bwMode="auto">
            <a:xfrm>
              <a:off x="3720" y="3104"/>
              <a:ext cx="1008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30504" name="Rectangle 8"/>
            <p:cNvSpPr>
              <a:spLocks noChangeArrowheads="1"/>
            </p:cNvSpPr>
            <p:nvPr/>
          </p:nvSpPr>
          <p:spPr bwMode="auto">
            <a:xfrm>
              <a:off x="3936" y="960"/>
              <a:ext cx="105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130506" name="Text Box 10"/>
          <p:cNvSpPr txBox="1">
            <a:spLocks noChangeArrowheads="1"/>
          </p:cNvSpPr>
          <p:nvPr/>
        </p:nvSpPr>
        <p:spPr bwMode="auto">
          <a:xfrm>
            <a:off x="304800" y="6172200"/>
            <a:ext cx="1360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100 MeV</a:t>
            </a:r>
          </a:p>
        </p:txBody>
      </p:sp>
      <p:sp>
        <p:nvSpPr>
          <p:cNvPr id="1130507" name="Text Box 11"/>
          <p:cNvSpPr txBox="1">
            <a:spLocks noChangeArrowheads="1"/>
          </p:cNvSpPr>
          <p:nvPr/>
        </p:nvSpPr>
        <p:spPr bwMode="auto">
          <a:xfrm>
            <a:off x="4343400" y="5486400"/>
            <a:ext cx="1123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chemeClr val="accent2"/>
                </a:solidFill>
              </a:rPr>
              <a:t>10</a:t>
            </a:r>
            <a:r>
              <a:rPr lang="en-GB" b="1" baseline="30000">
                <a:solidFill>
                  <a:schemeClr val="accent2"/>
                </a:solidFill>
              </a:rPr>
              <a:t>21</a:t>
            </a:r>
            <a:r>
              <a:rPr lang="en-GB" b="1">
                <a:solidFill>
                  <a:schemeClr val="accent2"/>
                </a:solidFill>
              </a:rPr>
              <a:t> eV</a:t>
            </a:r>
          </a:p>
        </p:txBody>
      </p:sp>
      <p:sp>
        <p:nvSpPr>
          <p:cNvPr id="1130508" name="Line 12"/>
          <p:cNvSpPr>
            <a:spLocks noChangeShapeType="1"/>
          </p:cNvSpPr>
          <p:nvPr/>
        </p:nvSpPr>
        <p:spPr bwMode="auto">
          <a:xfrm flipV="1">
            <a:off x="1600200" y="6248400"/>
            <a:ext cx="3048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09" name="Line 13"/>
          <p:cNvSpPr>
            <a:spLocks noChangeShapeType="1"/>
          </p:cNvSpPr>
          <p:nvPr/>
        </p:nvSpPr>
        <p:spPr bwMode="auto">
          <a:xfrm flipH="1">
            <a:off x="3962400" y="58674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13" name="Text Box 17"/>
          <p:cNvSpPr txBox="1">
            <a:spLocks noChangeArrowheads="1"/>
          </p:cNvSpPr>
          <p:nvPr/>
        </p:nvSpPr>
        <p:spPr bwMode="auto">
          <a:xfrm>
            <a:off x="4279900" y="1462088"/>
            <a:ext cx="412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ja-JP">
                <a:solidFill>
                  <a:schemeClr val="accent1"/>
                </a:solidFill>
                <a:cs typeface="ＭＳ Ｐゴシック" charset="0"/>
              </a:rPr>
              <a:t>~ </a:t>
            </a:r>
            <a:r>
              <a:rPr lang="en-GB">
                <a:solidFill>
                  <a:schemeClr val="accent1"/>
                </a:solidFill>
              </a:rPr>
              <a:t>1 particule par m</a:t>
            </a:r>
            <a:r>
              <a:rPr lang="en-GB" baseline="30000">
                <a:solidFill>
                  <a:schemeClr val="accent1"/>
                </a:solidFill>
              </a:rPr>
              <a:t>2</a:t>
            </a:r>
            <a:r>
              <a:rPr lang="en-GB">
                <a:solidFill>
                  <a:schemeClr val="accent1"/>
                </a:solidFill>
              </a:rPr>
              <a:t> par seconde</a:t>
            </a:r>
          </a:p>
        </p:txBody>
      </p:sp>
      <p:sp>
        <p:nvSpPr>
          <p:cNvPr id="1130515" name="Line 19"/>
          <p:cNvSpPr>
            <a:spLocks noChangeShapeType="1"/>
          </p:cNvSpPr>
          <p:nvPr/>
        </p:nvSpPr>
        <p:spPr bwMode="auto">
          <a:xfrm>
            <a:off x="2438400" y="1752600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31" name="Text Box 35"/>
          <p:cNvSpPr txBox="1">
            <a:spLocks noChangeArrowheads="1"/>
          </p:cNvSpPr>
          <p:nvPr/>
        </p:nvSpPr>
        <p:spPr bwMode="auto">
          <a:xfrm>
            <a:off x="3962400" y="6096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2"/>
                </a:solidFill>
              </a:rPr>
              <a:t>Énergie</a:t>
            </a:r>
          </a:p>
        </p:txBody>
      </p:sp>
      <p:sp>
        <p:nvSpPr>
          <p:cNvPr id="1130532" name="Text Box 36"/>
          <p:cNvSpPr txBox="1">
            <a:spLocks noChangeArrowheads="1"/>
          </p:cNvSpPr>
          <p:nvPr/>
        </p:nvSpPr>
        <p:spPr bwMode="auto">
          <a:xfrm>
            <a:off x="609600" y="8382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2"/>
                </a:solidFill>
              </a:rPr>
              <a:t>Flux</a:t>
            </a:r>
          </a:p>
        </p:txBody>
      </p:sp>
      <p:sp>
        <p:nvSpPr>
          <p:cNvPr id="1130533" name="Line 37"/>
          <p:cNvSpPr>
            <a:spLocks noChangeShapeType="1"/>
          </p:cNvSpPr>
          <p:nvPr/>
        </p:nvSpPr>
        <p:spPr bwMode="auto">
          <a:xfrm flipV="1">
            <a:off x="1371600" y="990600"/>
            <a:ext cx="0" cy="502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34" name="Text Box 38"/>
          <p:cNvSpPr txBox="1">
            <a:spLocks noChangeArrowheads="1"/>
          </p:cNvSpPr>
          <p:nvPr/>
        </p:nvSpPr>
        <p:spPr bwMode="auto">
          <a:xfrm>
            <a:off x="4953000" y="3367088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ja-JP">
                <a:solidFill>
                  <a:schemeClr val="accent1"/>
                </a:solidFill>
                <a:cs typeface="ＭＳ Ｐゴシック" charset="0"/>
              </a:rPr>
              <a:t>~ </a:t>
            </a:r>
            <a:r>
              <a:rPr lang="en-GB">
                <a:solidFill>
                  <a:schemeClr val="accent1"/>
                </a:solidFill>
              </a:rPr>
              <a:t>1 particule par m</a:t>
            </a:r>
            <a:r>
              <a:rPr lang="en-GB" baseline="30000">
                <a:solidFill>
                  <a:schemeClr val="accent1"/>
                </a:solidFill>
              </a:rPr>
              <a:t>2</a:t>
            </a:r>
            <a:r>
              <a:rPr lang="en-GB">
                <a:solidFill>
                  <a:schemeClr val="accent1"/>
                </a:solidFill>
              </a:rPr>
              <a:t> par an</a:t>
            </a:r>
          </a:p>
        </p:txBody>
      </p:sp>
      <p:sp>
        <p:nvSpPr>
          <p:cNvPr id="1130535" name="Line 39"/>
          <p:cNvSpPr>
            <a:spLocks noChangeShapeType="1"/>
          </p:cNvSpPr>
          <p:nvPr/>
        </p:nvSpPr>
        <p:spPr bwMode="auto">
          <a:xfrm>
            <a:off x="3111500" y="3657600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30536" name="Text Box 40"/>
          <p:cNvSpPr txBox="1">
            <a:spLocks noChangeArrowheads="1"/>
          </p:cNvSpPr>
          <p:nvPr/>
        </p:nvSpPr>
        <p:spPr bwMode="auto">
          <a:xfrm>
            <a:off x="5651500" y="5486400"/>
            <a:ext cx="3340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ja-JP" dirty="0">
                <a:solidFill>
                  <a:schemeClr val="accent1"/>
                </a:solidFill>
                <a:cs typeface="ＭＳ Ｐゴシック" charset="0"/>
              </a:rPr>
              <a:t>~ </a:t>
            </a:r>
            <a:r>
              <a:rPr lang="en-GB" dirty="0">
                <a:solidFill>
                  <a:schemeClr val="accent1"/>
                </a:solidFill>
              </a:rPr>
              <a:t>1 </a:t>
            </a:r>
            <a:r>
              <a:rPr lang="en-GB" dirty="0" err="1">
                <a:solidFill>
                  <a:schemeClr val="accent1"/>
                </a:solidFill>
              </a:rPr>
              <a:t>particule</a:t>
            </a:r>
            <a:r>
              <a:rPr lang="en-GB" dirty="0">
                <a:solidFill>
                  <a:schemeClr val="accent1"/>
                </a:solidFill>
              </a:rPr>
              <a:t> par m</a:t>
            </a:r>
            <a:r>
              <a:rPr lang="en-GB" baseline="30000" dirty="0">
                <a:solidFill>
                  <a:schemeClr val="accent1"/>
                </a:solidFill>
              </a:rPr>
              <a:t>2</a:t>
            </a:r>
            <a:r>
              <a:rPr lang="en-GB" dirty="0">
                <a:solidFill>
                  <a:schemeClr val="accent1"/>
                </a:solidFill>
              </a:rPr>
              <a:t> par milliard </a:t>
            </a:r>
            <a:r>
              <a:rPr lang="en-GB" dirty="0" err="1" smtClean="0">
                <a:solidFill>
                  <a:schemeClr val="accent1"/>
                </a:solidFill>
              </a:rPr>
              <a:t>d’années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dirty="0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1130537" name="Line 41"/>
          <p:cNvSpPr>
            <a:spLocks noChangeShapeType="1"/>
          </p:cNvSpPr>
          <p:nvPr/>
        </p:nvSpPr>
        <p:spPr bwMode="auto">
          <a:xfrm>
            <a:off x="3810000" y="5943600"/>
            <a:ext cx="18161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228600" y="44624"/>
            <a:ext cx="8686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70000"/>
              </a:lnSpc>
            </a:pPr>
            <a:r>
              <a:rPr kumimoji="1" lang="en-GB" sz="3000" b="1" dirty="0">
                <a:solidFill>
                  <a:schemeClr val="hlink"/>
                </a:solidFill>
                <a:latin typeface="Comic Sans MS" charset="0"/>
              </a:rPr>
              <a:t>Le spectre </a:t>
            </a:r>
            <a:r>
              <a:rPr kumimoji="1" lang="en-GB" sz="3000" b="1" dirty="0" err="1">
                <a:solidFill>
                  <a:schemeClr val="hlink"/>
                </a:solidFill>
                <a:latin typeface="Comic Sans MS" charset="0"/>
              </a:rPr>
              <a:t>d’énergie</a:t>
            </a:r>
            <a:r>
              <a:rPr kumimoji="1" lang="en-GB" sz="3000" b="1" dirty="0">
                <a:solidFill>
                  <a:schemeClr val="hlink"/>
                </a:solidFill>
                <a:latin typeface="Comic Sans MS" charset="0"/>
              </a:rPr>
              <a:t> des </a:t>
            </a:r>
            <a:r>
              <a:rPr kumimoji="1" lang="en-GB" sz="3000" b="1" dirty="0" err="1">
                <a:solidFill>
                  <a:schemeClr val="hlink"/>
                </a:solidFill>
                <a:latin typeface="Comic Sans MS" charset="0"/>
              </a:rPr>
              <a:t>rayons</a:t>
            </a:r>
            <a:r>
              <a:rPr kumimoji="1" lang="en-GB" sz="3000" b="1" dirty="0">
                <a:solidFill>
                  <a:schemeClr val="hlink"/>
                </a:solidFill>
                <a:latin typeface="Comic Sans MS" charset="0"/>
              </a:rPr>
              <a:t> </a:t>
            </a:r>
            <a:r>
              <a:rPr kumimoji="1" lang="en-GB" sz="3000" b="1" dirty="0" err="1">
                <a:solidFill>
                  <a:schemeClr val="hlink"/>
                </a:solidFill>
                <a:latin typeface="Comic Sans MS" charset="0"/>
              </a:rPr>
              <a:t>cosmiques</a:t>
            </a:r>
            <a:endParaRPr kumimoji="1" lang="en-GB" sz="3000" b="1" dirty="0">
              <a:solidFill>
                <a:schemeClr val="hlink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8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E8D3DD-5EA8-BD44-A7B9-568569E2F251}" type="slidenum">
              <a:rPr lang="pl-PL">
                <a:solidFill>
                  <a:srgbClr val="A7A399"/>
                </a:solidFill>
                <a:latin typeface="Verdana" charset="0"/>
              </a:rPr>
              <a:pPr eaLnBrk="1" hangingPunct="1"/>
              <a:t>20</a:t>
            </a:fld>
            <a:endParaRPr lang="pl-PL">
              <a:solidFill>
                <a:srgbClr val="A7A399"/>
              </a:solidFill>
              <a:latin typeface="Verdana" charset="0"/>
            </a:endParaRPr>
          </a:p>
        </p:txBody>
      </p:sp>
      <p:pic>
        <p:nvPicPr>
          <p:cNvPr id="22532" name="Picture 4" descr="http://i1124.photobucket.com/albums/l571/ltcrees/_MG_5141_zps53c13adf_2_WM_zps5a0e85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99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95288" y="404813"/>
            <a:ext cx="5256212" cy="1149350"/>
          </a:xfrm>
          <a:solidFill>
            <a:schemeClr val="bg2"/>
          </a:solidFill>
        </p:spPr>
        <p:txBody>
          <a:bodyPr/>
          <a:lstStyle/>
          <a:p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  <a:r>
              <a:rPr lang="en-US" sz="2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Blue Jet structure </a:t>
            </a:r>
            <a:r>
              <a:rPr lang="en-US" sz="22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/>
            </a:r>
            <a:br>
              <a:rPr lang="en-US" sz="22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</a:br>
            <a:r>
              <a:rPr lang="en-US" sz="22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[Wescott,et al., JGR, 2001</a:t>
            </a: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]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4800600" cy="466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At the base of the jet the diameter ~400m.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The diameter does not vary till ~22 km.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At 27 km it broadens to ~2 km, and is ~3 km at 35 km.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Eight smaller streamers with 50-100 m  diameter detected.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Lifetime of the event ~0.1 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Was not associated with any particular CG lightning.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The total optical brightness reached 6.7 MR (0.5 MJ of optical energy).</a:t>
            </a:r>
          </a:p>
        </p:txBody>
      </p:sp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2194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7"/>
          <p:cNvSpPr txBox="1">
            <a:spLocks noChangeArrowheads="1"/>
          </p:cNvSpPr>
          <p:nvPr/>
        </p:nvSpPr>
        <p:spPr bwMode="auto">
          <a:xfrm>
            <a:off x="5943600" y="6550025"/>
            <a:ext cx="1066800" cy="3079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0.4km</a:t>
            </a:r>
          </a:p>
        </p:txBody>
      </p: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6553200" y="3581400"/>
            <a:ext cx="685800" cy="3048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2km</a:t>
            </a:r>
          </a:p>
        </p:txBody>
      </p:sp>
      <p:sp>
        <p:nvSpPr>
          <p:cNvPr id="23559" name="TextBox 9"/>
          <p:cNvSpPr txBox="1">
            <a:spLocks noChangeArrowheads="1"/>
          </p:cNvSpPr>
          <p:nvPr/>
        </p:nvSpPr>
        <p:spPr bwMode="auto">
          <a:xfrm>
            <a:off x="6705600" y="2667000"/>
            <a:ext cx="762000" cy="3079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3km</a:t>
            </a:r>
          </a:p>
        </p:txBody>
      </p:sp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7086600" y="5257800"/>
            <a:ext cx="890588" cy="307975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50-100m</a:t>
            </a: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>
            <a:off x="2514600" y="4419600"/>
            <a:ext cx="4495800" cy="990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2133600" y="3657600"/>
            <a:ext cx="44196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V="1">
            <a:off x="2209800" y="2819400"/>
            <a:ext cx="44958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770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 animBg="1"/>
      <p:bldP spid="9228" grpId="0" animBg="1"/>
      <p:bldP spid="92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3" descr="9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3013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42875"/>
            <a:ext cx="913447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28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900113" y="549275"/>
            <a:ext cx="7645400" cy="3683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400" b="1">
                <a:solidFill>
                  <a:srgbClr val="003399"/>
                </a:solidFill>
                <a:latin typeface="Tahoma" charset="0"/>
                <a:ea typeface="ヒラギノ角ゴ Pro W3" charset="0"/>
                <a:cs typeface="ヒラギノ角ゴ Pro W3" charset="0"/>
              </a:rPr>
              <a:t>RHESSI : (Terrestrial Gamma Flashes TGFs)</a:t>
            </a:r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6300788" y="6491288"/>
            <a:ext cx="2843212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003399"/>
                </a:solidFill>
                <a:ea typeface="ヒラギノ角ゴ Pro W3" charset="0"/>
                <a:cs typeface="ヒラギノ角ゴ Pro W3" charset="0"/>
              </a:rPr>
              <a:t>Smith et al., 2005</a:t>
            </a:r>
            <a:r>
              <a:rPr lang="en-US" sz="1400" i="1">
                <a:solidFill>
                  <a:srgbClr val="003399"/>
                </a:solidFill>
                <a:ea typeface="ヒラギノ角ゴ Pro W3" charset="0"/>
                <a:cs typeface="ヒラギノ角ゴ Pro W3" charset="0"/>
              </a:rPr>
              <a:t> </a:t>
            </a:r>
          </a:p>
        </p:txBody>
      </p:sp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1116013" y="6308725"/>
            <a:ext cx="2570162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6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 eaLnBrk="0" hangingPunct="0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3399"/>
                </a:solidFill>
                <a:latin typeface="Tahoma" charset="0"/>
                <a:ea typeface="ヒラギノ角ゴ Pro W3" charset="0"/>
                <a:cs typeface="ヒラギノ角ゴ Pro W3" charset="0"/>
              </a:rPr>
              <a:t>498 </a:t>
            </a:r>
            <a:r>
              <a:rPr lang="pl-PL">
                <a:solidFill>
                  <a:srgbClr val="003399"/>
                </a:solidFill>
              </a:rPr>
              <a:t>events in </a:t>
            </a:r>
            <a:r>
              <a:rPr lang="en-GB">
                <a:solidFill>
                  <a:srgbClr val="003399"/>
                </a:solidFill>
                <a:latin typeface="Tahoma" charset="0"/>
                <a:ea typeface="ヒラギノ角ゴ Pro W3" charset="0"/>
                <a:cs typeface="ヒラギノ角ゴ Pro W3" charset="0"/>
              </a:rPr>
              <a:t>37 m</a:t>
            </a:r>
            <a:r>
              <a:rPr lang="pl-PL">
                <a:solidFill>
                  <a:srgbClr val="003399"/>
                </a:solidFill>
              </a:rPr>
              <a:t>onths</a:t>
            </a:r>
            <a:r>
              <a:rPr lang="en-GB">
                <a:solidFill>
                  <a:srgbClr val="003399"/>
                </a:solidFill>
                <a:latin typeface="Tahoma" charset="0"/>
                <a:ea typeface="ヒラギノ角ゴ Pro W3" charset="0"/>
                <a:cs typeface="ヒラギノ角ゴ Pro W3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30102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0" y="6530975"/>
            <a:ext cx="400050" cy="3270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070D79-FB1C-4942-943A-5FA6E4498C0C}" type="slidenum">
              <a:rPr lang="pl-PL">
                <a:solidFill>
                  <a:srgbClr val="A7A399"/>
                </a:solidFill>
              </a:rPr>
              <a:pPr eaLnBrk="1" hangingPunct="1"/>
              <a:t>24</a:t>
            </a:fld>
            <a:endParaRPr lang="pl-PL">
              <a:solidFill>
                <a:srgbClr val="A7A399"/>
              </a:solidFill>
            </a:endParaRP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1724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857250"/>
            <a:ext cx="65722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14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247C8E-72E5-A34E-894C-1C4F9052110A}" type="slidenum">
              <a:rPr lang="pl-PL">
                <a:solidFill>
                  <a:srgbClr val="A7A399"/>
                </a:solidFill>
              </a:rPr>
              <a:pPr eaLnBrk="1" hangingPunct="1"/>
              <a:t>25</a:t>
            </a:fld>
            <a:endParaRPr lang="pl-PL">
              <a:solidFill>
                <a:srgbClr val="A7A399"/>
              </a:solidFill>
            </a:endParaRPr>
          </a:p>
        </p:txBody>
      </p:sp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240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 sz="240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1258888" y="404813"/>
            <a:ext cx="5689600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pl-PL" sz="3200" b="1"/>
              <a:t>Interaction with radiation belt</a:t>
            </a:r>
            <a:endParaRPr lang="fr-FR" sz="3200" b="1"/>
          </a:p>
        </p:txBody>
      </p:sp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58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ymbol zastępczy numeru slajdu 2"/>
          <p:cNvSpPr>
            <a:spLocks noGrp="1"/>
          </p:cNvSpPr>
          <p:nvPr>
            <p:ph type="sldNum" sz="quarter" idx="4294967295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61E749-CC34-2143-8039-A8BC88D2726F}" type="slidenum">
              <a:rPr lang="pl-PL">
                <a:solidFill>
                  <a:srgbClr val="A7A399"/>
                </a:solidFill>
              </a:rPr>
              <a:pPr eaLnBrk="1" hangingPunct="1"/>
              <a:t>26</a:t>
            </a:fld>
            <a:endParaRPr lang="pl-PL">
              <a:solidFill>
                <a:srgbClr val="A7A399"/>
              </a:solidFill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0"/>
            <a:ext cx="8467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pole tekstowe 4"/>
          <p:cNvSpPr txBox="1">
            <a:spLocks noChangeArrowheads="1"/>
          </p:cNvSpPr>
          <p:nvPr/>
        </p:nvSpPr>
        <p:spPr bwMode="auto">
          <a:xfrm>
            <a:off x="2268538" y="1484313"/>
            <a:ext cx="2735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/>
              <a:t>2009 TOHOKU UNIVERSITY</a:t>
            </a:r>
          </a:p>
        </p:txBody>
      </p:sp>
    </p:spTree>
    <p:extLst>
      <p:ext uri="{BB962C8B-B14F-4D97-AF65-F5344CB8AC3E}">
        <p14:creationId xmlns:p14="http://schemas.microsoft.com/office/powerpoint/2010/main" val="340091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hangingPunct="1">
              <a:defRPr/>
            </a:pPr>
            <a:endParaRPr lang="pl-PL" smtClean="0">
              <a:ea typeface="+mj-ea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>
              <a:latin typeface="Verdana" charset="0"/>
            </a:endParaRPr>
          </a:p>
        </p:txBody>
      </p:sp>
      <p:pic>
        <p:nvPicPr>
          <p:cNvPr id="35844" name="Picture 5" descr="TARAN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325"/>
            <a:ext cx="864235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84213" y="260350"/>
            <a:ext cx="7920037" cy="17986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ool for the </a:t>
            </a: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nalysis of </a:t>
            </a: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</a:t>
            </a: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diations </a:t>
            </a:r>
            <a:b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l-PL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50000"/>
              </a:spcBef>
            </a:pP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 light</a:t>
            </a: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</a:t>
            </a: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ngs and </a:t>
            </a:r>
            <a:r>
              <a:rPr lang="fr-F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fr-FR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prites</a:t>
            </a:r>
            <a:r>
              <a:rPr lang="pl-PL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</a:t>
            </a:r>
            <a:r>
              <a:rPr lang="pl-PL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TARANIS</a:t>
            </a:r>
          </a:p>
        </p:txBody>
      </p:sp>
    </p:spTree>
    <p:extLst>
      <p:ext uri="{BB962C8B-B14F-4D97-AF65-F5344CB8AC3E}">
        <p14:creationId xmlns:p14="http://schemas.microsoft.com/office/powerpoint/2010/main" val="108296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4983163"/>
            <a:ext cx="8183562" cy="1052512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pl-PL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THE ATMOSPHERIC-SPACE INTERACTION MONITOR</a:t>
            </a:r>
          </a:p>
        </p:txBody>
      </p:sp>
      <p:pic>
        <p:nvPicPr>
          <p:cNvPr id="3789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6488" y="360363"/>
            <a:ext cx="4067175" cy="4437062"/>
          </a:xfrm>
        </p:spPr>
      </p:pic>
    </p:spTree>
    <p:extLst>
      <p:ext uri="{BB962C8B-B14F-4D97-AF65-F5344CB8AC3E}">
        <p14:creationId xmlns:p14="http://schemas.microsoft.com/office/powerpoint/2010/main" val="141100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1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principe</a:t>
            </a:r>
            <a:r>
              <a:rPr lang="en-US" dirty="0" smtClean="0"/>
              <a:t> de JEM-EUSO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68760"/>
            <a:ext cx="4104456" cy="505749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559144" y="2002268"/>
            <a:ext cx="2041254" cy="410445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86380"/>
            <a:ext cx="3133132" cy="217466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11560" y="6021288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Gerbe</a:t>
            </a:r>
            <a:r>
              <a:rPr lang="en-US" dirty="0" smtClean="0"/>
              <a:t> </a:t>
            </a:r>
            <a:r>
              <a:rPr lang="en-US" dirty="0" err="1" smtClean="0"/>
              <a:t>atmosphérique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35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333375"/>
            <a:ext cx="7772400" cy="1079500"/>
          </a:xfrm>
        </p:spPr>
        <p:txBody>
          <a:bodyPr/>
          <a:lstStyle/>
          <a:p>
            <a:pPr eaLnBrk="1" hangingPunct="1"/>
            <a: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  <a:t/>
            </a:r>
            <a:b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</a:br>
            <a: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  <a:t/>
            </a:r>
            <a:b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</a:br>
            <a: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  <a:t/>
            </a:r>
            <a:b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</a:br>
            <a: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  <a:t/>
            </a:r>
            <a:b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</a:br>
            <a: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  <a:t/>
            </a:r>
            <a:br>
              <a:rPr lang="pl-PL" sz="3200" i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tique Olive" charset="0"/>
                <a:cs typeface="Times New Roman" charset="0"/>
              </a:rPr>
            </a:br>
            <a:endParaRPr lang="pl-PL" sz="4100" i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ntique Olive" charset="0"/>
              <a:cs typeface="Times New Roman" charset="0"/>
            </a:endParaRP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755650" y="5516563"/>
            <a:ext cx="7772400" cy="379412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en-US" sz="2800" b="1" i="1" dirty="0" smtClean="0">
                <a:solidFill>
                  <a:srgbClr val="FF0066"/>
                </a:solidFill>
                <a:latin typeface="Antique Olive" pitchFamily="34" charset="0"/>
                <a:ea typeface="+mn-ea"/>
                <a:cs typeface="Times New Roman" pitchFamily="18" charset="0"/>
              </a:rPr>
              <a:t>FILAMENTA</a:t>
            </a:r>
            <a:r>
              <a:rPr lang="pl-PL" sz="2800" b="1" i="1" dirty="0" smtClean="0">
                <a:solidFill>
                  <a:srgbClr val="FF0066"/>
                </a:solidFill>
                <a:latin typeface="Arial" pitchFamily="34" charset="0"/>
                <a:ea typeface="+mn-ea"/>
                <a:cs typeface="Times New Roman" pitchFamily="18" charset="0"/>
              </a:rPr>
              <a:t>TION </a:t>
            </a:r>
            <a:r>
              <a:rPr lang="en-US" sz="2800" b="1" i="1" dirty="0" smtClean="0">
                <a:solidFill>
                  <a:srgbClr val="FF0066"/>
                </a:solidFill>
                <a:latin typeface="Antique Olive" pitchFamily="34" charset="0"/>
                <a:ea typeface="+mn-ea"/>
                <a:cs typeface="Times New Roman" pitchFamily="18" charset="0"/>
              </a:rPr>
              <a:t>OF THE </a:t>
            </a:r>
            <a:r>
              <a:rPr lang="pl-PL" sz="2800" b="1" i="1" dirty="0" smtClean="0">
                <a:solidFill>
                  <a:srgbClr val="FF0066"/>
                </a:solidFill>
                <a:latin typeface="Arial" pitchFamily="34" charset="0"/>
                <a:ea typeface="+mn-ea"/>
                <a:cs typeface="Times New Roman" pitchFamily="18" charset="0"/>
              </a:rPr>
              <a:t>SPACE </a:t>
            </a:r>
            <a:r>
              <a:rPr lang="en-US" sz="2800" b="1" i="1" dirty="0" smtClean="0">
                <a:solidFill>
                  <a:srgbClr val="FF0066"/>
                </a:solidFill>
                <a:latin typeface="Antique Olive" pitchFamily="34" charset="0"/>
                <a:ea typeface="+mn-ea"/>
                <a:cs typeface="Times New Roman" pitchFamily="18" charset="0"/>
              </a:rPr>
              <a:t>PLASMA</a:t>
            </a:r>
            <a:r>
              <a:rPr lang="pl-PL" sz="2800" b="1" i="1" dirty="0" smtClean="0">
                <a:solidFill>
                  <a:srgbClr val="FF0066"/>
                </a:solidFill>
                <a:latin typeface="Antique Olive" pitchFamily="34" charset="0"/>
                <a:ea typeface="+mn-ea"/>
                <a:cs typeface="Times New Roman" pitchFamily="18" charset="0"/>
              </a:rPr>
              <a:t/>
            </a:r>
            <a:br>
              <a:rPr lang="pl-PL" sz="2800" b="1" i="1" dirty="0" smtClean="0">
                <a:solidFill>
                  <a:srgbClr val="FF0066"/>
                </a:solidFill>
                <a:latin typeface="Antique Olive" pitchFamily="34" charset="0"/>
                <a:ea typeface="+mn-ea"/>
                <a:cs typeface="Times New Roman" pitchFamily="18" charset="0"/>
              </a:rPr>
            </a:br>
            <a:endParaRPr lang="pl-PL" sz="2800" b="1" dirty="0">
              <a:ea typeface="+mn-ea"/>
            </a:endParaRPr>
          </a:p>
        </p:txBody>
      </p:sp>
      <p:pic>
        <p:nvPicPr>
          <p:cNvPr id="43012" name="Picture 4" descr="arcadenov9_trace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655320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CD5AE1B-8A8A-D74B-A469-5C7465423AA1}" type="slidenum">
              <a:rPr lang="pl-PL">
                <a:solidFill>
                  <a:srgbClr val="A7A399"/>
                </a:solidFill>
                <a:latin typeface="Verdana" charset="0"/>
              </a:rPr>
              <a:pPr eaLnBrk="1" hangingPunct="1"/>
              <a:t>30</a:t>
            </a:fld>
            <a:endParaRPr lang="pl-PL">
              <a:solidFill>
                <a:srgbClr val="A7A399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2292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5" descr="kor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741680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89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6" descr="aurora_pink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80803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023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008063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pl-PL" sz="29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Field-Aligned Currents and Filaments in Space Plasmas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9144000" cy="511175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Filamentary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strucures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found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in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following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space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plasmas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,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all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of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which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observed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or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likely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to be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associated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with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electric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currents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:</a:t>
            </a:r>
          </a:p>
          <a:p>
            <a:pPr eaLnBrk="1" hangingPunct="1"/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1.In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aurora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filaments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parallel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to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magnetic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field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often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observed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.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These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can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have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dimensions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down to 100m.</a:t>
            </a:r>
          </a:p>
          <a:p>
            <a:pPr eaLnBrk="1" hangingPunct="1"/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2.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Inverted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V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events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(10</a:t>
            </a:r>
            <a:r>
              <a:rPr lang="pl-PL" sz="1600" dirty="0">
                <a:solidFill>
                  <a:srgbClr val="000066"/>
                </a:solidFill>
                <a:latin typeface="Verdana" charset="0"/>
              </a:rPr>
              <a:t>5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-10</a:t>
            </a:r>
            <a:r>
              <a:rPr lang="pl-PL" sz="1000" dirty="0">
                <a:solidFill>
                  <a:srgbClr val="000066"/>
                </a:solidFill>
                <a:latin typeface="Verdana" charset="0"/>
              </a:rPr>
              <a:t>6 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A) and in situ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measurements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of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electric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currents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in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magnetosphere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demonstrate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existence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of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filamentary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structures</a:t>
            </a:r>
            <a:endParaRPr lang="pl-PL" sz="2400" dirty="0">
              <a:solidFill>
                <a:srgbClr val="000066"/>
              </a:solidFill>
              <a:latin typeface="Verdana" charset="0"/>
            </a:endParaRPr>
          </a:p>
          <a:p>
            <a:pPr eaLnBrk="1" hangingPunct="1"/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3. In the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ionosphere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of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Venus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„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flux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ropes</a:t>
            </a:r>
            <a:r>
              <a:rPr lang="ja-JP" altLang="pl-PL" sz="2400" dirty="0">
                <a:solidFill>
                  <a:srgbClr val="000066"/>
                </a:solidFill>
                <a:latin typeface="Verdana" charset="0"/>
              </a:rPr>
              <a:t>”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or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„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magnetic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ropes</a:t>
            </a:r>
            <a:r>
              <a:rPr lang="ja-JP" altLang="pl-PL" sz="2400" dirty="0">
                <a:solidFill>
                  <a:srgbClr val="000066"/>
                </a:solidFill>
                <a:latin typeface="Verdana" charset="0"/>
              </a:rPr>
              <a:t>”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,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whose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filamentary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diameter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typically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20km,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are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 </a:t>
            </a:r>
            <a:r>
              <a:rPr lang="pl-PL" sz="2400" dirty="0" err="1">
                <a:solidFill>
                  <a:srgbClr val="000066"/>
                </a:solidFill>
                <a:latin typeface="Verdana" charset="0"/>
              </a:rPr>
              <a:t>observed</a:t>
            </a:r>
            <a:r>
              <a:rPr lang="pl-PL" sz="2400" dirty="0">
                <a:solidFill>
                  <a:srgbClr val="000066"/>
                </a:solidFill>
                <a:latin typeface="Verdan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4442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096000"/>
          </a:xfrm>
          <a:solidFill>
            <a:srgbClr val="FFB3FF"/>
          </a:solidFill>
        </p:spPr>
        <p:txBody>
          <a:bodyPr/>
          <a:lstStyle/>
          <a:p>
            <a:pPr eaLnBrk="1" hangingPunct="1"/>
            <a:r>
              <a:rPr lang="pl-PL">
                <a:solidFill>
                  <a:srgbClr val="000066"/>
                </a:solidFill>
                <a:latin typeface="Verdana" charset="0"/>
              </a:rPr>
              <a:t>4.In the Sun, prominences (10</a:t>
            </a:r>
            <a:r>
              <a:rPr lang="pl-PL" sz="1600">
                <a:solidFill>
                  <a:srgbClr val="000066"/>
                </a:solidFill>
                <a:latin typeface="Verdana" charset="0"/>
              </a:rPr>
              <a:t>11</a:t>
            </a:r>
            <a:r>
              <a:rPr lang="pl-PL">
                <a:solidFill>
                  <a:srgbClr val="000066"/>
                </a:solidFill>
                <a:latin typeface="Verdana" charset="0"/>
              </a:rPr>
              <a:t>A), spicules, coronal streamers, polar plumes etc. Show filamentary structure whose dimensions are in order 10</a:t>
            </a:r>
            <a:r>
              <a:rPr lang="pl-PL" sz="1400">
                <a:solidFill>
                  <a:srgbClr val="000066"/>
                </a:solidFill>
                <a:latin typeface="Verdana" charset="0"/>
              </a:rPr>
              <a:t>7</a:t>
            </a:r>
            <a:r>
              <a:rPr lang="pl-PL">
                <a:solidFill>
                  <a:srgbClr val="000066"/>
                </a:solidFill>
                <a:latin typeface="Verdana" charset="0"/>
              </a:rPr>
              <a:t>-10</a:t>
            </a:r>
            <a:r>
              <a:rPr lang="pl-PL" sz="1400">
                <a:solidFill>
                  <a:srgbClr val="000066"/>
                </a:solidFill>
                <a:latin typeface="Verdana" charset="0"/>
              </a:rPr>
              <a:t>8</a:t>
            </a:r>
            <a:r>
              <a:rPr lang="pl-PL" sz="2400">
                <a:solidFill>
                  <a:srgbClr val="000066"/>
                </a:solidFill>
                <a:latin typeface="Verdana" charset="0"/>
              </a:rPr>
              <a:t>m. </a:t>
            </a:r>
          </a:p>
          <a:p>
            <a:pPr eaLnBrk="1" hangingPunct="1"/>
            <a:r>
              <a:rPr lang="pl-PL">
                <a:solidFill>
                  <a:srgbClr val="000066"/>
                </a:solidFill>
                <a:latin typeface="Verdana" charset="0"/>
              </a:rPr>
              <a:t>5.The cometary tails often have a pronounced filamentary structure.</a:t>
            </a:r>
          </a:p>
          <a:p>
            <a:pPr eaLnBrk="1" hangingPunct="1"/>
            <a:r>
              <a:rPr lang="pl-PL">
                <a:solidFill>
                  <a:srgbClr val="000066"/>
                </a:solidFill>
                <a:latin typeface="Verdana" charset="0"/>
              </a:rPr>
              <a:t>6.In the interstelar medium and in the interstelar clouds there is a abundance of the filamentary structures.</a:t>
            </a:r>
          </a:p>
          <a:p>
            <a:pPr eaLnBrk="1" hangingPunct="1"/>
            <a:r>
              <a:rPr lang="pl-PL">
                <a:solidFill>
                  <a:srgbClr val="000066"/>
                </a:solidFill>
                <a:latin typeface="Verdana" charset="0"/>
              </a:rPr>
              <a:t>7.The center of the Galaxy, where twisting plasma filaments, apparently held together by magnetic field possesing both azimutal and poloidal components, extend for nearly 60pc (10</a:t>
            </a:r>
            <a:r>
              <a:rPr lang="pl-PL" sz="1400">
                <a:solidFill>
                  <a:srgbClr val="000066"/>
                </a:solidFill>
                <a:latin typeface="Verdana" charset="0"/>
              </a:rPr>
              <a:t>18 </a:t>
            </a:r>
            <a:r>
              <a:rPr lang="pl-PL">
                <a:solidFill>
                  <a:srgbClr val="000066"/>
                </a:solidFill>
                <a:latin typeface="Verdana" charset="0"/>
              </a:rPr>
              <a:t>m.)</a:t>
            </a:r>
          </a:p>
        </p:txBody>
      </p:sp>
    </p:spTree>
    <p:extLst>
      <p:ext uri="{BB962C8B-B14F-4D97-AF65-F5344CB8AC3E}">
        <p14:creationId xmlns:p14="http://schemas.microsoft.com/office/powerpoint/2010/main" val="3122396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361950"/>
            <a:ext cx="5689600" cy="1050925"/>
          </a:xfrm>
          <a:solidFill>
            <a:srgbClr val="000066"/>
          </a:solidFill>
        </p:spPr>
        <p:txBody>
          <a:bodyPr/>
          <a:lstStyle/>
          <a:p>
            <a:pPr eaLnBrk="1" hangingPunct="1"/>
            <a:r>
              <a:rPr lang="pl-PL" sz="32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Physical Mechanisms of Filamentation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412875"/>
            <a:ext cx="8183562" cy="4679950"/>
          </a:xfrm>
          <a:solidFill>
            <a:srgbClr val="FFB3FF"/>
          </a:solidFill>
        </p:spPr>
        <p:txBody>
          <a:bodyPr/>
          <a:lstStyle/>
          <a:p>
            <a:pPr eaLnBrk="1" hangingPunct="1"/>
            <a:r>
              <a:rPr lang="pl-PL">
                <a:latin typeface="Verdana" charset="0"/>
              </a:rPr>
              <a:t>There are two fundamental physical mechanisms trying to explain a creation of the filamentary structure in the space plasmas. Both are associated with currents and ambient magnetic field.</a:t>
            </a:r>
          </a:p>
          <a:p>
            <a:pPr eaLnBrk="1" hangingPunct="1"/>
            <a:r>
              <a:rPr lang="pl-PL">
                <a:latin typeface="Verdana" charset="0"/>
              </a:rPr>
              <a:t>1.Pinch instability of the field aligned electric current (Galperin et al. 1986)</a:t>
            </a:r>
          </a:p>
          <a:p>
            <a:pPr eaLnBrk="1" hangingPunct="1"/>
            <a:r>
              <a:rPr lang="pl-PL">
                <a:latin typeface="Verdana" charset="0"/>
              </a:rPr>
              <a:t>2.Filament instability of the dispersive Alfven waves (Shukla and Stenflo 1989, Lavader et al. 2001)</a:t>
            </a:r>
          </a:p>
        </p:txBody>
      </p:sp>
    </p:spTree>
    <p:extLst>
      <p:ext uri="{BB962C8B-B14F-4D97-AF65-F5344CB8AC3E}">
        <p14:creationId xmlns:p14="http://schemas.microsoft.com/office/powerpoint/2010/main" val="15656474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625475"/>
            <a:ext cx="8208963" cy="4891088"/>
          </a:xfrm>
          <a:noFill/>
        </p:spPr>
      </p:pic>
    </p:spTree>
    <p:extLst>
      <p:ext uri="{BB962C8B-B14F-4D97-AF65-F5344CB8AC3E}">
        <p14:creationId xmlns:p14="http://schemas.microsoft.com/office/powerpoint/2010/main" val="129982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Prostokąt 3"/>
          <p:cNvSpPr>
            <a:spLocks noChangeArrowheads="1"/>
          </p:cNvSpPr>
          <p:nvPr/>
        </p:nvSpPr>
        <p:spPr bwMode="auto">
          <a:xfrm>
            <a:off x="323850" y="333375"/>
            <a:ext cx="84963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800" b="1">
                <a:solidFill>
                  <a:srgbClr val="0070C0"/>
                </a:solidFill>
              </a:rPr>
              <a:t>SUMMARY</a:t>
            </a:r>
          </a:p>
          <a:p>
            <a:r>
              <a:rPr lang="en-US" sz="2800">
                <a:solidFill>
                  <a:srgbClr val="0070C0"/>
                </a:solidFill>
              </a:rPr>
              <a:t>The</a:t>
            </a:r>
            <a:r>
              <a:rPr lang="pl-PL" sz="2800">
                <a:solidFill>
                  <a:srgbClr val="0070C0"/>
                </a:solidFill>
              </a:rPr>
              <a:t> </a:t>
            </a:r>
            <a:r>
              <a:rPr lang="en-US" sz="2800">
                <a:solidFill>
                  <a:srgbClr val="0070C0"/>
                </a:solidFill>
              </a:rPr>
              <a:t>characteristics</a:t>
            </a:r>
            <a:r>
              <a:rPr lang="pl-PL" sz="2800">
                <a:solidFill>
                  <a:srgbClr val="0070C0"/>
                </a:solidFill>
              </a:rPr>
              <a:t>  of the TLE</a:t>
            </a:r>
            <a:r>
              <a:rPr lang="ja-JP" altLang="pl-PL" sz="2800">
                <a:solidFill>
                  <a:srgbClr val="0070C0"/>
                </a:solidFill>
              </a:rPr>
              <a:t>’</a:t>
            </a:r>
            <a:r>
              <a:rPr lang="pl-PL" sz="2800">
                <a:solidFill>
                  <a:srgbClr val="0070C0"/>
                </a:solidFill>
              </a:rPr>
              <a:t>s </a:t>
            </a:r>
            <a:r>
              <a:rPr lang="en-US" sz="2800">
                <a:solidFill>
                  <a:srgbClr val="0070C0"/>
                </a:solidFill>
              </a:rPr>
              <a:t>have been described by di</a:t>
            </a:r>
            <a:r>
              <a:rPr lang="pl-PL" sz="2800">
                <a:solidFill>
                  <a:srgbClr val="0070C0"/>
                </a:solidFill>
              </a:rPr>
              <a:t>ff</a:t>
            </a:r>
            <a:r>
              <a:rPr lang="en-US" sz="2800">
                <a:solidFill>
                  <a:srgbClr val="0070C0"/>
                </a:solidFill>
              </a:rPr>
              <a:t>erent groups working with detectors on the orbit</a:t>
            </a:r>
            <a:r>
              <a:rPr lang="pl-PL" sz="2800">
                <a:solidFill>
                  <a:srgbClr val="0070C0"/>
                </a:solidFill>
              </a:rPr>
              <a:t> and</a:t>
            </a:r>
            <a:r>
              <a:rPr lang="en-US" sz="2800">
                <a:solidFill>
                  <a:srgbClr val="0070C0"/>
                </a:solidFill>
              </a:rPr>
              <a:t> on ground detecting systems. </a:t>
            </a:r>
            <a:endParaRPr lang="pl-PL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JEM EUSO is unique in that its time</a:t>
            </a:r>
            <a:r>
              <a:rPr lang="pl-PL" sz="2800">
                <a:solidFill>
                  <a:srgbClr val="0070C0"/>
                </a:solidFill>
              </a:rPr>
              <a:t> </a:t>
            </a:r>
            <a:r>
              <a:rPr lang="en-US" sz="2800">
                <a:solidFill>
                  <a:srgbClr val="0070C0"/>
                </a:solidFill>
              </a:rPr>
              <a:t>and sp</a:t>
            </a:r>
            <a:r>
              <a:rPr lang="pl-PL" sz="2800">
                <a:solidFill>
                  <a:srgbClr val="0070C0"/>
                </a:solidFill>
              </a:rPr>
              <a:t>at</a:t>
            </a:r>
            <a:r>
              <a:rPr lang="en-US" sz="2800">
                <a:solidFill>
                  <a:srgbClr val="0070C0"/>
                </a:solidFill>
              </a:rPr>
              <a:t>ial resolution is very high and </a:t>
            </a:r>
            <a:r>
              <a:rPr lang="pl-PL" sz="2800">
                <a:solidFill>
                  <a:srgbClr val="0070C0"/>
                </a:solidFill>
              </a:rPr>
              <a:t>it </a:t>
            </a:r>
            <a:r>
              <a:rPr lang="en-US" sz="2800">
                <a:solidFill>
                  <a:srgbClr val="0070C0"/>
                </a:solidFill>
              </a:rPr>
              <a:t>will allow</a:t>
            </a:r>
            <a:r>
              <a:rPr lang="pl-PL" sz="2800">
                <a:solidFill>
                  <a:srgbClr val="0070C0"/>
                </a:solidFill>
              </a:rPr>
              <a:t> to see </a:t>
            </a:r>
            <a:r>
              <a:rPr lang="en-US" sz="2800">
                <a:solidFill>
                  <a:srgbClr val="0070C0"/>
                </a:solidFill>
              </a:rPr>
              <a:t>evolution</a:t>
            </a:r>
            <a:r>
              <a:rPr lang="pl-PL" sz="2800">
                <a:solidFill>
                  <a:srgbClr val="0070C0"/>
                </a:solidFill>
              </a:rPr>
              <a:t> in </a:t>
            </a:r>
            <a:r>
              <a:rPr lang="en-US" sz="2800">
                <a:solidFill>
                  <a:srgbClr val="0070C0"/>
                </a:solidFill>
              </a:rPr>
              <a:t>time</a:t>
            </a:r>
            <a:r>
              <a:rPr lang="pl-PL" sz="2800">
                <a:solidFill>
                  <a:srgbClr val="0070C0"/>
                </a:solidFill>
              </a:rPr>
              <a:t> of the subtle structure (filamentation) of TLE</a:t>
            </a:r>
            <a:r>
              <a:rPr lang="ja-JP" altLang="pl-PL" sz="2800">
                <a:solidFill>
                  <a:srgbClr val="0070C0"/>
                </a:solidFill>
              </a:rPr>
              <a:t>’</a:t>
            </a:r>
            <a:r>
              <a:rPr lang="pl-PL" sz="2800">
                <a:solidFill>
                  <a:srgbClr val="0070C0"/>
                </a:solidFill>
              </a:rPr>
              <a:t>s.</a:t>
            </a:r>
            <a:endParaRPr lang="en-US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There will be two more experiments dedicated to measuring the TLEs</a:t>
            </a:r>
            <a:r>
              <a:rPr lang="pl-PL" sz="2800">
                <a:solidFill>
                  <a:srgbClr val="0070C0"/>
                </a:solidFill>
              </a:rPr>
              <a:t> </a:t>
            </a:r>
            <a:r>
              <a:rPr lang="en-US" sz="2800">
                <a:solidFill>
                  <a:srgbClr val="0070C0"/>
                </a:solidFill>
              </a:rPr>
              <a:t>on the orbit soon ASIM and Taranis. </a:t>
            </a:r>
            <a:endParaRPr lang="pl-PL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</a:rPr>
              <a:t>The set of data produced by all these experiments may create an exceptional chance to further investigate the </a:t>
            </a:r>
            <a:r>
              <a:rPr lang="pl-PL" sz="2800">
                <a:solidFill>
                  <a:srgbClr val="0070C0"/>
                </a:solidFill>
              </a:rPr>
              <a:t>physical nature </a:t>
            </a:r>
            <a:r>
              <a:rPr lang="en-US" sz="2800">
                <a:solidFill>
                  <a:srgbClr val="0070C0"/>
                </a:solidFill>
              </a:rPr>
              <a:t>of the TLEs.</a:t>
            </a:r>
            <a:endParaRPr lang="pl-PL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9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Synergies </a:t>
            </a:r>
            <a:r>
              <a:rPr lang="en-US" dirty="0" err="1" smtClean="0">
                <a:solidFill>
                  <a:srgbClr val="800000"/>
                </a:solidFill>
              </a:rPr>
              <a:t>possibles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105273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Sciences de </a:t>
            </a:r>
            <a:r>
              <a:rPr lang="en-US" dirty="0" err="1" smtClean="0">
                <a:solidFill>
                  <a:srgbClr val="000090"/>
                </a:solidFill>
              </a:rPr>
              <a:t>l’atmosphère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87624" y="213285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Couverture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nuageuse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87624" y="162880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TLEs (sprites, jets, elves, halos…)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3568" y="342900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Sciences de </a:t>
            </a:r>
            <a:r>
              <a:rPr lang="en-US" dirty="0" err="1" smtClean="0">
                <a:solidFill>
                  <a:schemeClr val="bg2"/>
                </a:solidFill>
              </a:rPr>
              <a:t>l’océan</a:t>
            </a:r>
            <a:r>
              <a:rPr lang="en-US" dirty="0" smtClean="0">
                <a:solidFill>
                  <a:schemeClr val="bg2"/>
                </a:solidFill>
              </a:rPr>
              <a:t> ?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87624" y="450912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Autres</a:t>
            </a:r>
            <a:r>
              <a:rPr lang="en-US" dirty="0" smtClean="0">
                <a:solidFill>
                  <a:schemeClr val="bg2"/>
                </a:solidFill>
              </a:rPr>
              <a:t> ?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187624" y="4005064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Bioluminescence de surface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187624" y="270892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Autres</a:t>
            </a:r>
            <a:r>
              <a:rPr lang="en-US" dirty="0" smtClean="0">
                <a:solidFill>
                  <a:srgbClr val="000090"/>
                </a:solidFill>
              </a:rPr>
              <a:t> ?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3568" y="522920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Sciences des </a:t>
            </a:r>
            <a:r>
              <a:rPr lang="en-US" dirty="0" err="1" smtClean="0">
                <a:solidFill>
                  <a:srgbClr val="008000"/>
                </a:solidFill>
              </a:rPr>
              <a:t>météorites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83568" y="58052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Autres</a:t>
            </a:r>
            <a:r>
              <a:rPr lang="en-US" dirty="0" smtClean="0">
                <a:solidFill>
                  <a:srgbClr val="800000"/>
                </a:solidFill>
              </a:rPr>
              <a:t> 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499992" y="522920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Statistique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Trajectoires</a:t>
            </a:r>
            <a:r>
              <a:rPr lang="en-US" dirty="0" smtClean="0">
                <a:solidFill>
                  <a:srgbClr val="008000"/>
                </a:solidFill>
              </a:rPr>
              <a:t>, etc.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4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69863"/>
            <a:ext cx="6322404" cy="591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7" descr="800px-ISS_ULF3_STS-1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04775"/>
            <a:ext cx="9791700" cy="69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60784"/>
            <a:ext cx="8229600" cy="675928"/>
          </a:xfrm>
        </p:spPr>
        <p:txBody>
          <a:bodyPr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JEM-EUSO et ses </a:t>
            </a:r>
            <a:r>
              <a:rPr lang="fr-FR" sz="3600" dirty="0" err="1" smtClean="0">
                <a:solidFill>
                  <a:schemeClr val="bg1"/>
                </a:solidFill>
                <a:ea typeface="+mj-ea"/>
                <a:cs typeface="+mj-cs"/>
              </a:rPr>
              <a:t>pathfinders</a:t>
            </a:r>
            <a:r>
              <a:rPr lang="fr-FR" sz="3600" dirty="0" smtClean="0">
                <a:solidFill>
                  <a:schemeClr val="bg1"/>
                </a:solidFill>
                <a:ea typeface="+mj-ea"/>
                <a:cs typeface="+mj-cs"/>
              </a:rPr>
              <a:t>…</a:t>
            </a:r>
            <a:endParaRPr lang="fr-FR" sz="36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19459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281488"/>
            <a:ext cx="3022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ZoneTexte 10"/>
          <p:cNvSpPr txBox="1">
            <a:spLocks noChangeArrowheads="1"/>
          </p:cNvSpPr>
          <p:nvPr/>
        </p:nvSpPr>
        <p:spPr bwMode="auto">
          <a:xfrm>
            <a:off x="-60325" y="6156325"/>
            <a:ext cx="2976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EUSO-TA (telescope array)</a:t>
            </a:r>
          </a:p>
        </p:txBody>
      </p:sp>
      <p:sp>
        <p:nvSpPr>
          <p:cNvPr id="19461" name="ZoneTexte 11"/>
          <p:cNvSpPr txBox="1">
            <a:spLocks noChangeArrowheads="1"/>
          </p:cNvSpPr>
          <p:nvPr/>
        </p:nvSpPr>
        <p:spPr bwMode="auto">
          <a:xfrm>
            <a:off x="5219700" y="5732463"/>
            <a:ext cx="137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JEM-EUSO</a:t>
            </a:r>
          </a:p>
        </p:txBody>
      </p:sp>
      <p:sp>
        <p:nvSpPr>
          <p:cNvPr id="19462" name="ZoneTexte 12"/>
          <p:cNvSpPr txBox="1">
            <a:spLocks noChangeArrowheads="1"/>
          </p:cNvSpPr>
          <p:nvPr/>
        </p:nvSpPr>
        <p:spPr bwMode="auto">
          <a:xfrm>
            <a:off x="3449638" y="5580063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Mini-EUSO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5795963" y="5229225"/>
            <a:ext cx="144462" cy="5032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4140200" y="5013325"/>
            <a:ext cx="0" cy="57626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5" name="ZoneTexte 18"/>
          <p:cNvSpPr txBox="1">
            <a:spLocks noChangeArrowheads="1"/>
          </p:cNvSpPr>
          <p:nvPr/>
        </p:nvSpPr>
        <p:spPr bwMode="auto">
          <a:xfrm>
            <a:off x="7524750" y="5805488"/>
            <a:ext cx="1652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(+ EUSO-Phil)</a:t>
            </a:r>
          </a:p>
        </p:txBody>
      </p:sp>
      <p:pic>
        <p:nvPicPr>
          <p:cNvPr id="19466" name="Image 5" descr="Ballo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981075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ZoneTexte 4"/>
          <p:cNvSpPr txBox="1">
            <a:spLocks noChangeArrowheads="1"/>
          </p:cNvSpPr>
          <p:nvPr/>
        </p:nvSpPr>
        <p:spPr bwMode="auto">
          <a:xfrm>
            <a:off x="7694613" y="971550"/>
            <a:ext cx="1557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EUSO-Ballon</a:t>
            </a:r>
          </a:p>
        </p:txBody>
      </p:sp>
    </p:spTree>
    <p:extLst>
      <p:ext uri="{BB962C8B-B14F-4D97-AF65-F5344CB8AC3E}">
        <p14:creationId xmlns:p14="http://schemas.microsoft.com/office/powerpoint/2010/main" val="39213210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92696"/>
            <a:ext cx="8064896" cy="543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5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6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40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5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0"/>
            <a:ext cx="7520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3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4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40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5" y="260648"/>
            <a:ext cx="7472476" cy="589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7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320800"/>
            <a:ext cx="88900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95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385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685800"/>
          </a:xfrm>
          <a:effectLst/>
        </p:spPr>
        <p:txBody>
          <a:bodyPr/>
          <a:lstStyle/>
          <a:p>
            <a:r>
              <a:rPr lang="fr-FR" smtClean="0">
                <a:solidFill>
                  <a:srgbClr val="800000"/>
                </a:solidFill>
              </a:rPr>
              <a:t>Récupération de météorites</a:t>
            </a:r>
            <a:endParaRPr lang="fr-FR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83568" y="1052736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Détermination de la trajectoire des météorites avec JEM-EUSO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87624" y="1988840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Déterminer la zone d’impact des corps atteignant le sol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7624" y="2492896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fr-FR" dirty="0" smtClean="0">
                <a:solidFill>
                  <a:srgbClr val="000090"/>
                </a:solidFill>
              </a:rPr>
              <a:t>récupération </a:t>
            </a:r>
            <a:r>
              <a:rPr lang="fr-FR" dirty="0">
                <a:solidFill>
                  <a:srgbClr val="000090"/>
                </a:solidFill>
              </a:rPr>
              <a:t>avant “pollution” par l’environnement </a:t>
            </a:r>
            <a:r>
              <a:rPr lang="fr-FR" dirty="0" smtClean="0">
                <a:solidFill>
                  <a:srgbClr val="000090"/>
                </a:solidFill>
              </a:rPr>
              <a:t>terrestre !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 bwMode="auto">
          <a:xfrm>
            <a:off x="533400" y="3573016"/>
            <a:ext cx="8077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2pPr>
            <a:lvl3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3pPr>
            <a:lvl4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4pPr>
            <a:lvl5pPr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6pPr>
            <a:lvl7pPr marL="9144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7pPr>
            <a:lvl8pPr marL="13716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8pPr>
            <a:lvl9pPr marL="1828800" algn="ctr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2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dirty="0" smtClean="0">
                <a:solidFill>
                  <a:srgbClr val="800000"/>
                </a:solidFill>
              </a:rPr>
              <a:t>Connaissance des comètes</a:t>
            </a:r>
            <a:endParaRPr lang="fr-FR" dirty="0">
              <a:solidFill>
                <a:srgbClr val="80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3568" y="4474840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Distribution de vitesse très différentes pour les météorites associées aux comètes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87624" y="5406315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Question: taille maximale des « débris » de comète ?</a:t>
            </a:r>
          </a:p>
          <a:p>
            <a:r>
              <a:rPr lang="fr-FR" dirty="0" smtClean="0">
                <a:solidFill>
                  <a:srgbClr val="000090"/>
                </a:solidFill>
                <a:sym typeface="Wingdings"/>
              </a:rPr>
              <a:t> Inconnu, mais important !</a:t>
            </a:r>
            <a:endParaRPr lang="fr-FR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0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Synergies </a:t>
            </a:r>
            <a:r>
              <a:rPr lang="en-US" dirty="0" err="1" smtClean="0">
                <a:solidFill>
                  <a:srgbClr val="800000"/>
                </a:solidFill>
              </a:rPr>
              <a:t>possibles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105273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Sciences de </a:t>
            </a:r>
            <a:r>
              <a:rPr lang="en-US" dirty="0" err="1" smtClean="0">
                <a:solidFill>
                  <a:srgbClr val="000090"/>
                </a:solidFill>
              </a:rPr>
              <a:t>l’atmosphère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87624" y="213285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Couverture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nuageuse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87624" y="162880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TLEs (sprites, jets, elves, halos…)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3568" y="342900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Sciences de </a:t>
            </a:r>
            <a:r>
              <a:rPr lang="en-US" dirty="0" err="1" smtClean="0">
                <a:solidFill>
                  <a:schemeClr val="bg2"/>
                </a:solidFill>
              </a:rPr>
              <a:t>l’océan</a:t>
            </a:r>
            <a:r>
              <a:rPr lang="en-US" dirty="0" smtClean="0">
                <a:solidFill>
                  <a:schemeClr val="bg2"/>
                </a:solidFill>
              </a:rPr>
              <a:t> ?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87624" y="450912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Autres</a:t>
            </a:r>
            <a:r>
              <a:rPr lang="en-US" dirty="0" smtClean="0">
                <a:solidFill>
                  <a:schemeClr val="bg2"/>
                </a:solidFill>
              </a:rPr>
              <a:t> ?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187624" y="4005064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Bioluminescence de surface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187624" y="270892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Autres</a:t>
            </a:r>
            <a:r>
              <a:rPr lang="en-US" dirty="0" smtClean="0">
                <a:solidFill>
                  <a:srgbClr val="000090"/>
                </a:solidFill>
              </a:rPr>
              <a:t> ?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3568" y="522920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Sciences des </a:t>
            </a:r>
            <a:r>
              <a:rPr lang="en-US" dirty="0" err="1" smtClean="0">
                <a:solidFill>
                  <a:srgbClr val="008000"/>
                </a:solidFill>
              </a:rPr>
              <a:t>météorites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83568" y="58052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Autres</a:t>
            </a:r>
            <a:r>
              <a:rPr lang="en-US" dirty="0" smtClean="0">
                <a:solidFill>
                  <a:srgbClr val="800000"/>
                </a:solidFill>
              </a:rPr>
              <a:t> 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499992" y="522920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Statistique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Trajectoires</a:t>
            </a:r>
            <a:r>
              <a:rPr lang="en-US" dirty="0" smtClean="0">
                <a:solidFill>
                  <a:srgbClr val="008000"/>
                </a:solidFill>
              </a:rPr>
              <a:t>, etc.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678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</a:t>
            </a:r>
            <a:r>
              <a:rPr lang="en-US">
                <a:solidFill>
                  <a:srgbClr val="808080"/>
                </a:solidFill>
              </a:rPr>
              <a:t> APC, 12/02/2009</a:t>
            </a:r>
          </a:p>
        </p:txBody>
      </p:sp>
      <p:pic>
        <p:nvPicPr>
          <p:cNvPr id="2120707" name="Picture 3" descr="F2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191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077200" cy="685800"/>
          </a:xfrm>
        </p:spPr>
        <p:txBody>
          <a:bodyPr/>
          <a:lstStyle/>
          <a:p>
            <a:r>
              <a:rPr lang="en-US"/>
              <a:t>Focal surface</a:t>
            </a:r>
          </a:p>
        </p:txBody>
      </p:sp>
      <p:sp>
        <p:nvSpPr>
          <p:cNvPr id="2120709" name="Text Box 5"/>
          <p:cNvSpPr txBox="1">
            <a:spLocks noChangeArrowheads="1"/>
          </p:cNvSpPr>
          <p:nvPr/>
        </p:nvSpPr>
        <p:spPr bwMode="auto">
          <a:xfrm>
            <a:off x="4114800" y="5000625"/>
            <a:ext cx="44053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  <a:cs typeface="ＭＳ Ｐゴシック" charset="0"/>
              </a:rPr>
              <a:t>137 PDM of 9 EC, each EC has 4 PMT with 64 pixels each</a:t>
            </a:r>
          </a:p>
          <a:p>
            <a:endParaRPr lang="en-US" dirty="0">
              <a:latin typeface="Arial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cs typeface="ＭＳ Ｐゴシック" charset="0"/>
              </a:rPr>
              <a:t>4932 PMT and </a:t>
            </a:r>
            <a:r>
              <a:rPr lang="en-US" dirty="0" smtClean="0">
                <a:latin typeface="Arial" charset="0"/>
                <a:cs typeface="ＭＳ Ｐゴシック" charset="0"/>
              </a:rPr>
              <a:t>0.3156 </a:t>
            </a:r>
            <a:r>
              <a:rPr lang="en-US" dirty="0" err="1">
                <a:latin typeface="Arial" charset="0"/>
                <a:cs typeface="ＭＳ Ｐゴシック" charset="0"/>
              </a:rPr>
              <a:t>Mpixels</a:t>
            </a:r>
            <a:endParaRPr lang="en-US" dirty="0">
              <a:latin typeface="Arial" charset="0"/>
              <a:cs typeface="ＭＳ Ｐゴシック" charset="0"/>
            </a:endParaRPr>
          </a:p>
        </p:txBody>
      </p:sp>
      <p:graphicFrame>
        <p:nvGraphicFramePr>
          <p:cNvPr id="2120711" name="Object 7"/>
          <p:cNvGraphicFramePr>
            <a:graphicFrameLocks noChangeAspect="1"/>
          </p:cNvGraphicFramePr>
          <p:nvPr/>
        </p:nvGraphicFramePr>
        <p:xfrm>
          <a:off x="762000" y="4648200"/>
          <a:ext cx="2654300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" name="Document" r:id="rId4" imgW="2654808" imgH="2048256" progId="Word.Document.8">
                  <p:embed/>
                </p:oleObj>
              </mc:Choice>
              <mc:Fallback>
                <p:oleObj name="Document" r:id="rId4" imgW="2654808" imgH="204825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648200"/>
                        <a:ext cx="2654300" cy="204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0712" name="Object 8"/>
          <p:cNvGraphicFramePr>
            <a:graphicFrameLocks noChangeAspect="1"/>
          </p:cNvGraphicFramePr>
          <p:nvPr/>
        </p:nvGraphicFramePr>
        <p:xfrm>
          <a:off x="7597775" y="0"/>
          <a:ext cx="1165225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Document" r:id="rId6" imgW="1167384" imgH="1228344" progId="Word.Document.8">
                  <p:embed/>
                </p:oleObj>
              </mc:Choice>
              <mc:Fallback>
                <p:oleObj name="Document" r:id="rId6" imgW="1167384" imgH="122834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775" y="0"/>
                        <a:ext cx="1165225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20708" name="Picture 4" descr="F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1" t="11099"/>
          <a:stretch>
            <a:fillRect/>
          </a:stretch>
        </p:blipFill>
        <p:spPr bwMode="auto">
          <a:xfrm>
            <a:off x="4114800" y="1676400"/>
            <a:ext cx="4079875" cy="27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71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2071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12192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20715" name="Text Box 11"/>
          <p:cNvSpPr txBox="1">
            <a:spLocks noChangeArrowheads="1"/>
          </p:cNvSpPr>
          <p:nvPr/>
        </p:nvSpPr>
        <p:spPr bwMode="auto">
          <a:xfrm>
            <a:off x="4327525" y="1881188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PDM</a:t>
            </a:r>
          </a:p>
        </p:txBody>
      </p:sp>
    </p:spTree>
    <p:extLst>
      <p:ext uri="{BB962C8B-B14F-4D97-AF65-F5344CB8AC3E}">
        <p14:creationId xmlns:p14="http://schemas.microsoft.com/office/powerpoint/2010/main" val="297912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2NCD90\DSC_0806.JPG"/>
          <p:cNvPicPr>
            <a:picLocks noChangeAspect="1" noChangeArrowheads="1"/>
          </p:cNvPicPr>
          <p:nvPr/>
        </p:nvPicPr>
        <p:blipFill>
          <a:blip r:embed="rId2" cstate="print"/>
          <a:srcRect l="11018" t="12718" r="28646" b="13271"/>
          <a:stretch>
            <a:fillRect/>
          </a:stretch>
        </p:blipFill>
        <p:spPr bwMode="auto">
          <a:xfrm>
            <a:off x="3131840" y="764704"/>
            <a:ext cx="2658342" cy="2165667"/>
          </a:xfrm>
          <a:prstGeom prst="rect">
            <a:avLst/>
          </a:prstGeom>
          <a:noFill/>
        </p:spPr>
      </p:pic>
      <p:pic>
        <p:nvPicPr>
          <p:cNvPr id="1031" name="Picture 7" descr="G:\DCIM\102NCD90\DSC_0811.JPG"/>
          <p:cNvPicPr>
            <a:picLocks noChangeAspect="1" noChangeArrowheads="1"/>
          </p:cNvPicPr>
          <p:nvPr/>
        </p:nvPicPr>
        <p:blipFill>
          <a:blip r:embed="rId3" cstate="print"/>
          <a:srcRect l="1836" r="16527" b="18800"/>
          <a:stretch>
            <a:fillRect/>
          </a:stretch>
        </p:blipFill>
        <p:spPr bwMode="auto">
          <a:xfrm>
            <a:off x="323528" y="1052736"/>
            <a:ext cx="2506802" cy="1655950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1312490" y="0"/>
            <a:ext cx="651902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800" dirty="0" smtClean="0">
                <a:solidFill>
                  <a:srgbClr val="800000"/>
                </a:solidFill>
              </a:rPr>
              <a:t>Photo-Detection Module (PDM)</a:t>
            </a:r>
            <a:endParaRPr kumimoji="1" lang="ja-JP" altLang="en-US" sz="3800" dirty="0">
              <a:solidFill>
                <a:srgbClr val="8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23928" r="32916" b="12971"/>
          <a:stretch/>
        </p:blipFill>
        <p:spPr bwMode="auto">
          <a:xfrm>
            <a:off x="1619672" y="2780928"/>
            <a:ext cx="3833275" cy="382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1772816"/>
            <a:ext cx="2978732" cy="384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685800"/>
          </a:xfrm>
          <a:effectLst/>
        </p:spPr>
        <p:txBody>
          <a:bodyPr/>
          <a:lstStyle/>
          <a:p>
            <a:r>
              <a:rPr lang="en-US" dirty="0" err="1" smtClean="0">
                <a:solidFill>
                  <a:srgbClr val="800000"/>
                </a:solidFill>
              </a:rPr>
              <a:t>Caractéristiques</a:t>
            </a:r>
            <a:r>
              <a:rPr lang="en-US" dirty="0" smtClean="0">
                <a:solidFill>
                  <a:srgbClr val="800000"/>
                </a:solidFill>
              </a:rPr>
              <a:t> et </a:t>
            </a:r>
            <a:r>
              <a:rPr lang="en-US" dirty="0" err="1" smtClean="0">
                <a:solidFill>
                  <a:srgbClr val="800000"/>
                </a:solidFill>
              </a:rPr>
              <a:t>atouts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447886" cy="4248472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572000" y="1556792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Énorme</a:t>
            </a:r>
            <a:r>
              <a:rPr lang="en-US" dirty="0" smtClean="0"/>
              <a:t> champ de </a:t>
            </a:r>
            <a:r>
              <a:rPr lang="en-US" dirty="0" err="1" smtClean="0"/>
              <a:t>vue</a:t>
            </a:r>
            <a:r>
              <a:rPr lang="en-US" dirty="0" smtClean="0"/>
              <a:t> (60° </a:t>
            </a:r>
            <a:r>
              <a:rPr lang="en-US" dirty="0" err="1" smtClean="0"/>
              <a:t>d’ouverture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4572000" y="2420888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Caméra</a:t>
            </a:r>
            <a:r>
              <a:rPr lang="en-US" dirty="0" smtClean="0"/>
              <a:t> ultra-sensible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l’UV</a:t>
            </a:r>
            <a:r>
              <a:rPr lang="en-US" dirty="0" smtClean="0"/>
              <a:t> (photon unique)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4572000" y="321297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Caméra</a:t>
            </a:r>
            <a:r>
              <a:rPr lang="en-US" dirty="0"/>
              <a:t> ultra</a:t>
            </a:r>
            <a:r>
              <a:rPr lang="en-US" dirty="0" smtClean="0"/>
              <a:t>-</a:t>
            </a:r>
            <a:r>
              <a:rPr lang="en-US" dirty="0" err="1" smtClean="0"/>
              <a:t>rapide</a:t>
            </a:r>
            <a:r>
              <a:rPr lang="en-US" dirty="0" smtClean="0"/>
              <a:t> (2.5 µs)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4572000" y="378904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300 000 pixels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4572000" y="4293096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Couverture</a:t>
            </a:r>
            <a:r>
              <a:rPr lang="en-US" dirty="0" smtClean="0"/>
              <a:t> </a:t>
            </a:r>
            <a:r>
              <a:rPr lang="en-US" dirty="0" err="1" smtClean="0"/>
              <a:t>globale</a:t>
            </a:r>
            <a:r>
              <a:rPr lang="en-US" dirty="0" smtClean="0"/>
              <a:t> de la Terre,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plusieurs</a:t>
            </a:r>
            <a:r>
              <a:rPr lang="en-US" dirty="0" smtClean="0"/>
              <a:t> </a:t>
            </a:r>
            <a:r>
              <a:rPr lang="en-US" dirty="0" err="1" smtClean="0"/>
              <a:t>années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4572000" y="522920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</a:t>
            </a:r>
            <a:r>
              <a:rPr lang="en-US" dirty="0" err="1" smtClean="0"/>
              <a:t>Caméra</a:t>
            </a:r>
            <a:r>
              <a:rPr lang="en-US" dirty="0" smtClean="0"/>
              <a:t> </a:t>
            </a:r>
            <a:r>
              <a:rPr lang="en-US" dirty="0" err="1" smtClean="0"/>
              <a:t>infrarouge</a:t>
            </a:r>
            <a:r>
              <a:rPr lang="en-US" dirty="0" smtClean="0"/>
              <a:t> !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4572000" y="573325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LIDAR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1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116632"/>
            <a:ext cx="8077200" cy="685800"/>
          </a:xfrm>
          <a:effectLst/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Synergies </a:t>
            </a:r>
            <a:r>
              <a:rPr lang="en-US" dirty="0" err="1" smtClean="0">
                <a:solidFill>
                  <a:srgbClr val="800000"/>
                </a:solidFill>
              </a:rPr>
              <a:t>possibles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E3426-302B-A745-BD7B-0B6D6A983BB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683568" y="105273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Sciences de </a:t>
            </a:r>
            <a:r>
              <a:rPr lang="en-US" dirty="0" err="1" smtClean="0">
                <a:solidFill>
                  <a:srgbClr val="000090"/>
                </a:solidFill>
              </a:rPr>
              <a:t>l’atmosphère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87624" y="213285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Couverture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nuageuse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87624" y="162880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TLEs (sprites, jets, elves, halos…)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3568" y="342900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Sciences de </a:t>
            </a:r>
            <a:r>
              <a:rPr lang="en-US" dirty="0" err="1" smtClean="0">
                <a:solidFill>
                  <a:schemeClr val="bg2"/>
                </a:solidFill>
              </a:rPr>
              <a:t>l’océan</a:t>
            </a:r>
            <a:r>
              <a:rPr lang="en-US" dirty="0" smtClean="0">
                <a:solidFill>
                  <a:schemeClr val="bg2"/>
                </a:solidFill>
              </a:rPr>
              <a:t> ?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87624" y="450912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Autres</a:t>
            </a:r>
            <a:r>
              <a:rPr lang="en-US" dirty="0" smtClean="0">
                <a:solidFill>
                  <a:schemeClr val="bg2"/>
                </a:solidFill>
              </a:rPr>
              <a:t> ?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187624" y="4005064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Bioluminescence de surface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187624" y="270892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Autres</a:t>
            </a:r>
            <a:r>
              <a:rPr lang="en-US" dirty="0" smtClean="0">
                <a:solidFill>
                  <a:srgbClr val="000090"/>
                </a:solidFill>
              </a:rPr>
              <a:t> ?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83568" y="522920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Sciences des </a:t>
            </a:r>
            <a:r>
              <a:rPr lang="en-US" dirty="0" err="1" smtClean="0">
                <a:solidFill>
                  <a:srgbClr val="008000"/>
                </a:solidFill>
              </a:rPr>
              <a:t>météorites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83568" y="580526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Autres</a:t>
            </a:r>
            <a:r>
              <a:rPr lang="en-US" dirty="0" smtClean="0">
                <a:solidFill>
                  <a:srgbClr val="800000"/>
                </a:solidFill>
              </a:rPr>
              <a:t> ?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499992" y="522920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Statistique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Trajectoires</a:t>
            </a:r>
            <a:r>
              <a:rPr lang="en-US" dirty="0" smtClean="0">
                <a:solidFill>
                  <a:srgbClr val="008000"/>
                </a:solidFill>
              </a:rPr>
              <a:t>, etc.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3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/>
          <a:stretch>
            <a:fillRect/>
          </a:stretch>
        </p:blipFill>
        <p:spPr bwMode="auto">
          <a:xfrm>
            <a:off x="41282" y="1196752"/>
            <a:ext cx="829721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23850" y="116632"/>
            <a:ext cx="8496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771F28"/>
                </a:solidFill>
              </a:rPr>
              <a:t>TLEs (sprites, jets, elves, halos …) are the effects of intensive interaction between different  regions in the space around Earth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655" y="4077072"/>
            <a:ext cx="235418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3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ai Etienne">
  <a:themeElements>
    <a:clrScheme name="">
      <a:dk1>
        <a:srgbClr val="000000"/>
      </a:dk1>
      <a:lt1>
        <a:srgbClr val="FFFFFF"/>
      </a:lt1>
      <a:dk2>
        <a:srgbClr val="CC0000"/>
      </a:dk2>
      <a:lt2>
        <a:srgbClr val="800080"/>
      </a:lt2>
      <a:accent1>
        <a:srgbClr val="009900"/>
      </a:accent1>
      <a:accent2>
        <a:srgbClr val="000099"/>
      </a:accent2>
      <a:accent3>
        <a:srgbClr val="FFFFFF"/>
      </a:accent3>
      <a:accent4>
        <a:srgbClr val="000000"/>
      </a:accent4>
      <a:accent5>
        <a:srgbClr val="AACAAA"/>
      </a:accent5>
      <a:accent6>
        <a:srgbClr val="00008A"/>
      </a:accent6>
      <a:hlink>
        <a:srgbClr val="800000"/>
      </a:hlink>
      <a:folHlink>
        <a:srgbClr val="000000"/>
      </a:folHlink>
    </a:clrScheme>
    <a:fontScheme name="Essai Etienne">
      <a:majorFont>
        <a:latin typeface="Comic Sans MS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66FF66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66FF66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Essai Etienne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sai Etienne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sai Etienn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Amour:Applications:Microsoft Office 98:Modèles:Modèles de Présentation:Essai Etienne</Template>
  <TotalTime>13664</TotalTime>
  <Words>976</Words>
  <Application>Microsoft Macintosh PowerPoint</Application>
  <PresentationFormat>Transparent</PresentationFormat>
  <Paragraphs>143</Paragraphs>
  <Slides>49</Slides>
  <Notes>7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49</vt:i4>
      </vt:variant>
    </vt:vector>
  </HeadingPairs>
  <TitlesOfParts>
    <vt:vector size="52" baseType="lpstr">
      <vt:lpstr>Essai Etienne</vt:lpstr>
      <vt:lpstr>Document Microsoft Word</vt:lpstr>
      <vt:lpstr>Document Microsoft Word 97 - 2004</vt:lpstr>
      <vt:lpstr>Présentation PowerPoint</vt:lpstr>
      <vt:lpstr>Présentation PowerPoint</vt:lpstr>
      <vt:lpstr>Le principe de JEM-EUSO</vt:lpstr>
      <vt:lpstr>JEM-EUSO et ses pathfinders…</vt:lpstr>
      <vt:lpstr>Focal surface</vt:lpstr>
      <vt:lpstr>Présentation PowerPoint</vt:lpstr>
      <vt:lpstr>Caractéristiques et atouts</vt:lpstr>
      <vt:lpstr>Synergies possibles</vt:lpstr>
      <vt:lpstr>Présentation PowerPoint</vt:lpstr>
      <vt:lpstr>Phénomènes ionosphériques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Blue Jet structure    [Wescott,et al., JGR, 2001]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ATMOSPHERIC-SPACE INTERACTION MONITOR</vt:lpstr>
      <vt:lpstr>Présentation PowerPoint</vt:lpstr>
      <vt:lpstr>     </vt:lpstr>
      <vt:lpstr>Présentation PowerPoint</vt:lpstr>
      <vt:lpstr>Présentation PowerPoint</vt:lpstr>
      <vt:lpstr>Field-Aligned Currents and Filaments in Space Plasmas</vt:lpstr>
      <vt:lpstr>Présentation PowerPoint</vt:lpstr>
      <vt:lpstr>Physical Mechanisms of Filamentation</vt:lpstr>
      <vt:lpstr>Présentation PowerPoint</vt:lpstr>
      <vt:lpstr>Présentation PowerPoint</vt:lpstr>
      <vt:lpstr>Synergies possibles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Récupération de météorites</vt:lpstr>
      <vt:lpstr>Synergies possibles</vt:lpstr>
    </vt:vector>
  </TitlesOfParts>
  <Company>DIAS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Nucléosynthèse des éléments légers et particules énergétiques</dc:title>
  <dc:subject>Séminaire</dc:subject>
  <dc:creator>Etienne Parizot</dc:creator>
  <cp:keywords>LiBeB, EPs</cp:keywords>
  <cp:lastModifiedBy>Etienne</cp:lastModifiedBy>
  <cp:revision>2690</cp:revision>
  <cp:lastPrinted>2012-11-13T14:12:05Z</cp:lastPrinted>
  <dcterms:created xsi:type="dcterms:W3CDTF">2006-08-14T04:24:13Z</dcterms:created>
  <dcterms:modified xsi:type="dcterms:W3CDTF">2014-07-01T13:01:12Z</dcterms:modified>
  <cp:category>conférences</cp:category>
</cp:coreProperties>
</file>