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9"/>
  </p:notesMasterIdLst>
  <p:handoutMasterIdLst>
    <p:handoutMasterId r:id="rId60"/>
  </p:handoutMasterIdLst>
  <p:sldIdLst>
    <p:sldId id="256" r:id="rId2"/>
    <p:sldId id="643" r:id="rId3"/>
    <p:sldId id="641" r:id="rId4"/>
    <p:sldId id="725" r:id="rId5"/>
    <p:sldId id="731" r:id="rId6"/>
    <p:sldId id="646" r:id="rId7"/>
    <p:sldId id="647" r:id="rId8"/>
    <p:sldId id="695" r:id="rId9"/>
    <p:sldId id="727" r:id="rId10"/>
    <p:sldId id="732" r:id="rId11"/>
    <p:sldId id="733" r:id="rId12"/>
    <p:sldId id="735" r:id="rId13"/>
    <p:sldId id="728" r:id="rId14"/>
    <p:sldId id="737" r:id="rId15"/>
    <p:sldId id="738" r:id="rId16"/>
    <p:sldId id="739" r:id="rId17"/>
    <p:sldId id="740" r:id="rId18"/>
    <p:sldId id="741" r:id="rId19"/>
    <p:sldId id="742" r:id="rId20"/>
    <p:sldId id="743" r:id="rId21"/>
    <p:sldId id="744" r:id="rId22"/>
    <p:sldId id="734" r:id="rId23"/>
    <p:sldId id="729" r:id="rId24"/>
    <p:sldId id="691" r:id="rId25"/>
    <p:sldId id="736" r:id="rId26"/>
    <p:sldId id="708" r:id="rId27"/>
    <p:sldId id="745" r:id="rId28"/>
    <p:sldId id="746" r:id="rId29"/>
    <p:sldId id="747" r:id="rId30"/>
    <p:sldId id="726" r:id="rId31"/>
    <p:sldId id="748" r:id="rId32"/>
    <p:sldId id="750" r:id="rId33"/>
    <p:sldId id="752" r:id="rId34"/>
    <p:sldId id="749" r:id="rId35"/>
    <p:sldId id="696" r:id="rId36"/>
    <p:sldId id="697" r:id="rId37"/>
    <p:sldId id="698" r:id="rId38"/>
    <p:sldId id="699" r:id="rId39"/>
    <p:sldId id="700" r:id="rId40"/>
    <p:sldId id="701" r:id="rId41"/>
    <p:sldId id="702" r:id="rId42"/>
    <p:sldId id="703" r:id="rId43"/>
    <p:sldId id="704" r:id="rId44"/>
    <p:sldId id="705" r:id="rId45"/>
    <p:sldId id="706" r:id="rId46"/>
    <p:sldId id="707" r:id="rId47"/>
    <p:sldId id="753" r:id="rId48"/>
    <p:sldId id="754" r:id="rId49"/>
    <p:sldId id="755" r:id="rId50"/>
    <p:sldId id="756" r:id="rId51"/>
    <p:sldId id="757" r:id="rId52"/>
    <p:sldId id="758" r:id="rId53"/>
    <p:sldId id="759" r:id="rId54"/>
    <p:sldId id="761" r:id="rId55"/>
    <p:sldId id="760" r:id="rId56"/>
    <p:sldId id="730" r:id="rId57"/>
    <p:sldId id="692" r:id="rId58"/>
  </p:sldIdLst>
  <p:sldSz cx="9144000" cy="6858000" type="overhead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  <a:srgbClr val="808080"/>
    <a:srgbClr val="C0C0C0"/>
    <a:srgbClr val="808000"/>
    <a:srgbClr val="008000"/>
    <a:srgbClr val="FF4D4D"/>
    <a:srgbClr val="FF000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208" autoAdjust="0"/>
    <p:restoredTop sz="95569" autoAdjust="0"/>
  </p:normalViewPr>
  <p:slideViewPr>
    <p:cSldViewPr>
      <p:cViewPr>
        <p:scale>
          <a:sx n="112" d="100"/>
          <a:sy n="112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52"/>
    </p:cViewPr>
  </p:sorterViewPr>
  <p:notesViewPr>
    <p:cSldViewPr snapToGrid="0" snapToObjects="1">
      <p:cViewPr varScale="1">
        <p:scale>
          <a:sx n="85" d="100"/>
          <a:sy n="85" d="100"/>
        </p:scale>
        <p:origin x="-29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A5B2DF25-3DE6-4245-A5DD-98FEF69976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12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3B00F9-A023-7447-AFB1-F188CBCA9F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74497-822A-AA4E-9D16-E3D074E5CEC0}" type="slidenum">
              <a:rPr lang="en-GB"/>
              <a:pPr/>
              <a:t>1</a:t>
            </a:fld>
            <a:endParaRPr lang="en-GB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878BEE-AF6B-504D-9822-D621C17B38CC}" type="slidenum">
              <a:rPr lang="fr-FR" sz="1200"/>
              <a:pPr eaLnBrk="1" hangingPunct="1"/>
              <a:t>56</a:t>
            </a:fld>
            <a:endParaRPr lang="fr-FR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7E2DBC-B54D-8A4B-ACE8-2B3D555135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1199B4-77D9-C54F-BBEA-DAB1B7F3EE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2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Séminaire annuel du GAHEC -  28/29.1.2013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AD0BDE36-4644-4F13-98C4-0C35401CCA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77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3E3426-302B-A745-BD7B-0B6D6A983B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6C04FA-E703-C947-B4A1-C0BC6E3C59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9A8CC3-2477-064D-BEFF-CFEC49C5FE5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9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116C07-9E6F-9041-A2C9-051F18D32B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225868-99F2-D24D-A7F4-D3A2816581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6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9DC594-27D0-4E49-91D4-AF916A263A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7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0CF10A-015C-494C-AFB2-A5666492BB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6E99BF-D4E5-E649-BF26-DFBF36ACAD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6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685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 flipV="1">
            <a:off x="8839200" y="0"/>
            <a:ext cx="304800" cy="68580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FR" dirty="0">
              <a:latin typeface="Times" charset="0"/>
            </a:endParaRPr>
          </a:p>
        </p:txBody>
      </p:sp>
      <p:sp>
        <p:nvSpPr>
          <p:cNvPr id="9249" name="Rectangle 33"/>
          <p:cNvSpPr>
            <a:spLocks noChangeArrowheads="1"/>
          </p:cNvSpPr>
          <p:nvPr userDrawn="1"/>
        </p:nvSpPr>
        <p:spPr bwMode="auto">
          <a:xfrm>
            <a:off x="6756052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r"/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E. </a:t>
            </a:r>
            <a:r>
              <a:rPr lang="en-GB" sz="1200" dirty="0" err="1">
                <a:solidFill>
                  <a:srgbClr val="808080"/>
                </a:solidFill>
                <a:latin typeface="Helvetica" charset="0"/>
              </a:rPr>
              <a:t>Parizot</a:t>
            </a:r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Helvetica" charset="0"/>
              </a:rPr>
              <a:t>(APC, Paris </a:t>
            </a:r>
            <a:r>
              <a:rPr lang="en-GB" sz="1200" dirty="0" smtClean="0">
                <a:solidFill>
                  <a:srgbClr val="FFFFFF"/>
                </a:solidFill>
                <a:latin typeface="Helvetica" charset="0"/>
              </a:rPr>
              <a:t>7)</a:t>
            </a:r>
            <a:endParaRPr lang="en-GB" sz="12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0" name="Rectangle 33"/>
          <p:cNvSpPr>
            <a:spLocks noChangeArrowheads="1"/>
          </p:cNvSpPr>
          <p:nvPr userDrawn="1"/>
        </p:nvSpPr>
        <p:spPr bwMode="auto">
          <a:xfrm>
            <a:off x="-2540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  <a:latin typeface="+mn-lt"/>
              </a:rPr>
              <a:t>CN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ES, 6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</a:rPr>
              <a:t>Novembre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2014</a:t>
            </a:r>
          </a:p>
        </p:txBody>
      </p:sp>
      <p:sp>
        <p:nvSpPr>
          <p:cNvPr id="12" name="Rectangle 33"/>
          <p:cNvSpPr>
            <a:spLocks noChangeArrowheads="1"/>
          </p:cNvSpPr>
          <p:nvPr userDrawn="1"/>
        </p:nvSpPr>
        <p:spPr bwMode="auto">
          <a:xfrm>
            <a:off x="2195736" y="6500192"/>
            <a:ext cx="4752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—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EUSO-Balloon: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  <a:sym typeface="Monotype Sorts" charset="0"/>
              </a:rPr>
              <a:t>bilan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  <a:sym typeface="Monotype Sorts" charset="0"/>
              </a:rPr>
              <a:t>préliminaire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—</a:t>
            </a:r>
            <a:endParaRPr lang="en-GB" sz="1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3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63E3426-302B-A745-BD7B-0B6D6A983B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Zapf Dingbats" charset="0"/>
        <a:buChar char="n"/>
        <a:defRPr kumimoji="1"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 Dingbats" charset="0"/>
        <a:buChar char="u"/>
        <a:defRPr kumimoji="1"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Zapf Dingbats" charset="0"/>
        <a:buChar char="F"/>
        <a:defRPr kumimoji="1">
          <a:solidFill>
            <a:schemeClr val="accent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vb\Documents\J%20EUSO\A%20-%20Z:Users:pvb:Documents:J%20EUSO:2014_07_11%20decisional%20matrix.doc!OLE_LINK5" TargetMode="External"/><Relationship Id="rId4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oleObject" Target="../embeddings/Document_Microsoft_Word_97_-_20041.doc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png"/><Relationship Id="rId7" Type="http://schemas.openxmlformats.org/officeDocument/2006/relationships/image" Target="../media/image71.emf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He_balloon&amp;aux -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731"/>
            <a:ext cx="10369152" cy="6861462"/>
          </a:xfrm>
          <a:prstGeom prst="rect">
            <a:avLst/>
          </a:prstGeom>
        </p:spPr>
      </p:pic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676554" y="3861048"/>
            <a:ext cx="7792518" cy="130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Peter von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Ballmoos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, Guillaume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Prév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ôt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, 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Etienne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Parizot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/>
            </a:r>
            <a:b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</a:b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Sylvie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Dagoret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, Christophe de la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Taille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/>
            </a:r>
            <a:b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</a:b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[et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toute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la collaboration JEM-EUSO !]</a:t>
            </a:r>
            <a:endParaRPr lang="en-GB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3400" y="2493640"/>
            <a:ext cx="8077200" cy="10793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GB" sz="3200" b="1" dirty="0" err="1" smtClean="0">
                <a:solidFill>
                  <a:schemeClr val="bg1"/>
                </a:solidFill>
                <a:latin typeface="Comic Sans MS" charset="0"/>
              </a:rPr>
              <a:t>Bilan</a:t>
            </a:r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kumimoji="1" lang="en-GB" sz="3200" b="1" dirty="0" err="1" smtClean="0">
                <a:solidFill>
                  <a:schemeClr val="bg1"/>
                </a:solidFill>
                <a:latin typeface="Comic Sans MS" charset="0"/>
              </a:rPr>
              <a:t>préliminaire</a:t>
            </a:r>
            <a:r>
              <a:rPr kumimoji="1" lang="en-GB" sz="3200" b="1" dirty="0">
                <a:solidFill>
                  <a:schemeClr val="bg1"/>
                </a:solidFill>
                <a:latin typeface="Comic Sans MS" charset="0"/>
              </a:rPr>
              <a:t/>
            </a:r>
            <a:br>
              <a:rPr kumimoji="1" lang="en-GB" sz="3200" b="1" dirty="0">
                <a:solidFill>
                  <a:schemeClr val="bg1"/>
                </a:solidFill>
                <a:latin typeface="Comic Sans MS" charset="0"/>
              </a:rPr>
            </a:br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de la </a:t>
            </a:r>
            <a:r>
              <a:rPr kumimoji="1" lang="en-GB" sz="3200" b="1" dirty="0" err="1" smtClean="0">
                <a:solidFill>
                  <a:schemeClr val="bg1"/>
                </a:solidFill>
                <a:latin typeface="Comic Sans MS" charset="0"/>
              </a:rPr>
              <a:t>campagne</a:t>
            </a:r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 de Timmins 2014</a:t>
            </a:r>
            <a:endParaRPr kumimoji="1" lang="en-GB" sz="3200" b="1" dirty="0" smtClean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3400" y="1125488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kumimoji="1" lang="en-GB" sz="4000" b="1" dirty="0" smtClean="0">
                <a:solidFill>
                  <a:schemeClr val="bg1"/>
                </a:solidFill>
                <a:latin typeface="Comic Sans MS" charset="0"/>
              </a:rPr>
              <a:t>EUSO-</a:t>
            </a:r>
            <a:r>
              <a:rPr kumimoji="1" lang="en-GB" sz="4000" b="1" dirty="0" err="1" smtClean="0">
                <a:solidFill>
                  <a:schemeClr val="bg1"/>
                </a:solidFill>
                <a:latin typeface="Comic Sans MS" charset="0"/>
              </a:rPr>
              <a:t>Ballon</a:t>
            </a:r>
            <a:endParaRPr kumimoji="1" lang="en-GB" sz="4000" b="1" dirty="0" smtClean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919931" y="5229200"/>
            <a:ext cx="3305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CNES 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— 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6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</a:t>
            </a:r>
            <a:r>
              <a:rPr lang="en-GB" sz="20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novembre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2014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0" y="6093296"/>
            <a:ext cx="9144000" cy="764704"/>
            <a:chOff x="0" y="6093296"/>
            <a:chExt cx="9144000" cy="764704"/>
          </a:xfrm>
        </p:grpSpPr>
        <p:sp>
          <p:nvSpPr>
            <p:cNvPr id="17" name="Rectangle 16"/>
            <p:cNvSpPr/>
            <p:nvPr/>
          </p:nvSpPr>
          <p:spPr bwMode="auto">
            <a:xfrm>
              <a:off x="0" y="6093296"/>
              <a:ext cx="9144000" cy="7647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8" charset="0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7" y="6148660"/>
              <a:ext cx="8624215" cy="62661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5940152" y="6165304"/>
              <a:ext cx="576064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8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4730" y="6220045"/>
              <a:ext cx="388682" cy="4577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GB" smtClean="0">
                <a:solidFill>
                  <a:srgbClr val="800000"/>
                </a:solidFill>
              </a:rPr>
              <a:t>A tough challenge!</a:t>
            </a:r>
            <a:endParaRPr lang="en-GB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480412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GB" dirty="0" smtClean="0">
                <a:solidFill>
                  <a:srgbClr val="008000"/>
                </a:solidFill>
              </a:rPr>
              <a:t>Very tight schedule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333146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008000"/>
                </a:solidFill>
              </a:rPr>
              <a:t>Kick-off &amp; Key Point </a:t>
            </a:r>
            <a:r>
              <a:rPr lang="en-GB" sz="2000" dirty="0" err="1" smtClean="0">
                <a:solidFill>
                  <a:srgbClr val="008000"/>
                </a:solidFill>
              </a:rPr>
              <a:t>Octobre</a:t>
            </a:r>
            <a:r>
              <a:rPr lang="en-GB" sz="2000" dirty="0" smtClean="0">
                <a:solidFill>
                  <a:srgbClr val="008000"/>
                </a:solidFill>
              </a:rPr>
              <a:t> 2011 </a:t>
            </a:r>
            <a:r>
              <a:rPr lang="en-GB" sz="2000" dirty="0" smtClean="0">
                <a:solidFill>
                  <a:srgbClr val="008000"/>
                </a:solidFill>
                <a:sym typeface="Wingdings"/>
              </a:rPr>
              <a:t> flight August 2014</a:t>
            </a:r>
            <a:endParaRPr lang="en-GB" sz="2000" dirty="0" smtClean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3568" y="101266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GB" smtClean="0">
                <a:solidFill>
                  <a:schemeClr val="accent6"/>
                </a:solidFill>
              </a:rPr>
              <a:t>Complex instrument</a:t>
            </a:r>
            <a:endParaRPr lang="en-GB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1516722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6"/>
                </a:solidFill>
              </a:rPr>
              <a:t>Optics, electronics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6"/>
                </a:solidFill>
              </a:rPr>
              <a:t>Many channels in a very small volume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6"/>
                </a:solidFill>
              </a:rPr>
              <a:t>Space constraints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6"/>
                </a:solidFill>
              </a:rPr>
              <a:t>Many interfaces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chemeClr val="accent6"/>
                </a:solidFill>
              </a:rPr>
              <a:t>Many countries</a:t>
            </a:r>
            <a:endParaRPr lang="en-GB" sz="2000" dirty="0">
              <a:solidFill>
                <a:schemeClr val="accent6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336396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GB" dirty="0" smtClean="0">
                <a:solidFill>
                  <a:srgbClr val="800080"/>
                </a:solidFill>
              </a:rPr>
              <a:t>Shared cost</a:t>
            </a:r>
            <a:endParaRPr lang="en-GB" sz="1800" dirty="0">
              <a:solidFill>
                <a:srgbClr val="80008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0152" y="2708920"/>
            <a:ext cx="2592288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800000"/>
                </a:solidFill>
              </a:rPr>
              <a:t>NB: very efficient project management!</a:t>
            </a:r>
            <a:endParaRPr lang="en-GB" sz="2000" dirty="0">
              <a:solidFill>
                <a:srgbClr val="8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3796010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800080"/>
                </a:solidFill>
              </a:rPr>
              <a:t>Some key subsystems to the charge of the JEM-EUSO collaboration</a:t>
            </a:r>
            <a:endParaRPr lang="en-GB" sz="20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Difficulties</a:t>
            </a:r>
            <a:r>
              <a:rPr lang="en-US" dirty="0" smtClean="0">
                <a:solidFill>
                  <a:srgbClr val="800000"/>
                </a:solidFill>
              </a:rPr>
              <a:t>… overcome!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83568" y="323794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</a:rPr>
              <a:t>Very little time to find solutions!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4534088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Key Point October 2011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Phase A: January 2012 – May 2012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Critical design review: December 2012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Flight acceptance review: 4</a:t>
            </a:r>
            <a:r>
              <a:rPr lang="en-US" sz="2000" baseline="30000" dirty="0" smtClean="0">
                <a:solidFill>
                  <a:srgbClr val="800000"/>
                </a:solidFill>
              </a:rPr>
              <a:t>th</a:t>
            </a:r>
            <a:r>
              <a:rPr lang="en-US" sz="2000" dirty="0" smtClean="0">
                <a:solidFill>
                  <a:srgbClr val="800000"/>
                </a:solidFill>
              </a:rPr>
              <a:t> June 2014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Flight (Timmins, Ontario) : 24</a:t>
            </a:r>
            <a:r>
              <a:rPr lang="en-US" sz="2000" baseline="30000" dirty="0" smtClean="0">
                <a:solidFill>
                  <a:srgbClr val="800000"/>
                </a:solidFill>
              </a:rPr>
              <a:t>th</a:t>
            </a:r>
            <a:r>
              <a:rPr lang="en-US" sz="2000" dirty="0" smtClean="0">
                <a:solidFill>
                  <a:srgbClr val="800000"/>
                </a:solidFill>
              </a:rPr>
              <a:t> August 2014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3568" y="105273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chemeClr val="accent6"/>
                </a:solidFill>
              </a:rPr>
              <a:t>South </a:t>
            </a:r>
            <a:r>
              <a:rPr lang="en-US" dirty="0" smtClean="0">
                <a:solidFill>
                  <a:schemeClr val="accent6"/>
                </a:solidFill>
              </a:rPr>
              <a:t>Korea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1499886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PDM board!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accent6"/>
                </a:solidFill>
              </a:rPr>
              <a:t>Workpackage</a:t>
            </a:r>
            <a:r>
              <a:rPr lang="en-US" sz="2000" dirty="0" smtClean="0">
                <a:solidFill>
                  <a:schemeClr val="accent6"/>
                </a:solidFill>
              </a:rPr>
              <a:t> taken over by APC!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accent6"/>
                </a:solidFill>
              </a:rPr>
              <a:t>Aera</a:t>
            </a:r>
            <a:r>
              <a:rPr lang="en-US" sz="2000" dirty="0" smtClean="0">
                <a:solidFill>
                  <a:schemeClr val="accent6"/>
                </a:solidFill>
              </a:rPr>
              <a:t> Jung…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64088" y="118688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800080"/>
                </a:solidFill>
              </a:rPr>
              <a:t>Mexico</a:t>
            </a:r>
            <a:endParaRPr lang="en-US" sz="1800" dirty="0">
              <a:solidFill>
                <a:srgbClr val="80008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2040" y="1618934"/>
            <a:ext cx="2939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800080"/>
                </a:solidFill>
              </a:rPr>
              <a:t>House Keeping…</a:t>
            </a:r>
            <a:endParaRPr lang="en-US" sz="2000" dirty="0">
              <a:solidFill>
                <a:srgbClr val="80008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27984" y="241102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</a:pPr>
            <a:r>
              <a:rPr lang="en-US" sz="2000" dirty="0" smtClean="0">
                <a:solidFill>
                  <a:srgbClr val="800080"/>
                </a:solidFill>
              </a:rPr>
              <a:t>(+ late delivery of HVPS, etc.)</a:t>
            </a:r>
          </a:p>
          <a:p>
            <a:pPr>
              <a:buSzPct val="80000"/>
            </a:pPr>
            <a:r>
              <a:rPr lang="en-US" sz="2000" dirty="0" smtClean="0">
                <a:solidFill>
                  <a:srgbClr val="800080"/>
                </a:solidFill>
              </a:rPr>
              <a:t>(+ people changes…)</a:t>
            </a:r>
            <a:endParaRPr lang="en-US" sz="2000" dirty="0">
              <a:solidFill>
                <a:srgbClr val="80008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38610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800000"/>
                </a:solidFill>
              </a:rPr>
              <a:t>Nevertheless, </a:t>
            </a:r>
            <a:r>
              <a:rPr lang="en-US" u="sng" dirty="0" smtClean="0">
                <a:solidFill>
                  <a:srgbClr val="800000"/>
                </a:solidFill>
              </a:rPr>
              <a:t>we kept the schedule and the budget</a:t>
            </a:r>
            <a:r>
              <a:rPr lang="en-US" dirty="0" smtClean="0">
                <a:solidFill>
                  <a:srgbClr val="800000"/>
                </a:solidFill>
              </a:rPr>
              <a:t>!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8" charset="0"/>
            </a:endParaRPr>
          </a:p>
        </p:txBody>
      </p:sp>
      <p:sp>
        <p:nvSpPr>
          <p:cNvPr id="17" name="Titre 4"/>
          <p:cNvSpPr>
            <a:spLocks noGrp="1"/>
          </p:cNvSpPr>
          <p:nvPr>
            <p:ph type="title"/>
          </p:nvPr>
        </p:nvSpPr>
        <p:spPr>
          <a:xfrm>
            <a:off x="0" y="3753042"/>
            <a:ext cx="8280000" cy="504000"/>
          </a:xfrm>
        </p:spPr>
        <p:txBody>
          <a:bodyPr/>
          <a:lstStyle/>
          <a:p>
            <a:pPr algn="l"/>
            <a:r>
              <a:rPr lang="fr-FR" sz="2000">
                <a:solidFill>
                  <a:srgbClr val="D9D9D9"/>
                </a:solidFill>
                <a:latin typeface="Helvetica"/>
                <a:cs typeface="Helvetica"/>
              </a:rPr>
              <a:t>18 Dec. 2012  -  Critical Design Review</a:t>
            </a:r>
          </a:p>
        </p:txBody>
      </p:sp>
      <p:pic>
        <p:nvPicPr>
          <p:cNvPr id="18" name="Image 17" descr="[Group 1]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" y="2780928"/>
            <a:ext cx="9144000" cy="979304"/>
          </a:xfrm>
          <a:prstGeom prst="rect">
            <a:avLst/>
          </a:prstGeom>
        </p:spPr>
      </p:pic>
      <p:pic>
        <p:nvPicPr>
          <p:cNvPr id="20" name="Image 19" descr="[Group 1]-DSCF3388_DSCF3393-5 imag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 b="24861"/>
          <a:stretch/>
        </p:blipFill>
        <p:spPr>
          <a:xfrm>
            <a:off x="7652" y="4923657"/>
            <a:ext cx="9144000" cy="1181100"/>
          </a:xfrm>
          <a:prstGeom prst="rect">
            <a:avLst/>
          </a:prstGeom>
        </p:spPr>
      </p:pic>
      <p:sp>
        <p:nvSpPr>
          <p:cNvPr id="21" name="Titre 4"/>
          <p:cNvSpPr txBox="1">
            <a:spLocks/>
          </p:cNvSpPr>
          <p:nvPr/>
        </p:nvSpPr>
        <p:spPr bwMode="auto">
          <a:xfrm>
            <a:off x="-9872" y="6131644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rgbClr val="D9D9D9"/>
                </a:solidFill>
                <a:latin typeface="Helvetica"/>
                <a:cs typeface="Helvetica"/>
              </a:rPr>
              <a:t>4 June 2014  -   Flight Acceptance Review</a:t>
            </a:r>
          </a:p>
        </p:txBody>
      </p:sp>
      <p:pic>
        <p:nvPicPr>
          <p:cNvPr id="23" name="Image 22" descr="DSCF2582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7" b="39380"/>
          <a:stretch/>
        </p:blipFill>
        <p:spPr>
          <a:xfrm>
            <a:off x="2332" y="296652"/>
            <a:ext cx="9144000" cy="1422400"/>
          </a:xfrm>
          <a:prstGeom prst="rect">
            <a:avLst/>
          </a:prstGeom>
        </p:spPr>
      </p:pic>
      <p:sp>
        <p:nvSpPr>
          <p:cNvPr id="24" name="Titre 4"/>
          <p:cNvSpPr txBox="1">
            <a:spLocks/>
          </p:cNvSpPr>
          <p:nvPr/>
        </p:nvSpPr>
        <p:spPr bwMode="auto">
          <a:xfrm>
            <a:off x="0" y="1664804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rgbClr val="D9D9D9"/>
                </a:solidFill>
                <a:latin typeface="Helvetica"/>
                <a:cs typeface="Helvetica"/>
              </a:rPr>
              <a:t>14 Sept. 2011  -  phase A kick-off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8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</a:t>
            </a:r>
            <a:r>
              <a:rPr lang="en-US" dirty="0" smtClean="0">
                <a:solidFill>
                  <a:srgbClr val="800000"/>
                </a:solidFill>
              </a:rPr>
              <a:t>Balloon’s instrument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94834"/>
            <a:ext cx="3695944" cy="297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08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7" t="9483" b="7493"/>
          <a:stretch/>
        </p:blipFill>
        <p:spPr>
          <a:xfrm rot="16200000">
            <a:off x="1495646" y="24634"/>
            <a:ext cx="1976243" cy="4032448"/>
          </a:xfrm>
          <a:prstGeom prst="rect">
            <a:avLst/>
          </a:prstGeom>
        </p:spPr>
      </p:pic>
      <p:pic>
        <p:nvPicPr>
          <p:cNvPr id="12" name="Image 11" descr="EUSO gondo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174"/>
            <a:ext cx="4104456" cy="56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4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269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15075" r="7462" b="10242"/>
          <a:stretch/>
        </p:blipFill>
        <p:spPr>
          <a:xfrm>
            <a:off x="0" y="677416"/>
            <a:ext cx="9144000" cy="6197600"/>
          </a:xfrm>
          <a:prstGeom prst="rect">
            <a:avLst/>
          </a:prstGeom>
        </p:spPr>
      </p:pic>
      <p:sp>
        <p:nvSpPr>
          <p:cNvPr id="3" name="Titre 4"/>
          <p:cNvSpPr txBox="1">
            <a:spLocks/>
          </p:cNvSpPr>
          <p:nvPr/>
        </p:nvSpPr>
        <p:spPr bwMode="auto">
          <a:xfrm>
            <a:off x="360452" y="80628"/>
            <a:ext cx="8280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7 March 2014  -  thermal vacuum test at SIMEON</a:t>
            </a:r>
          </a:p>
        </p:txBody>
      </p:sp>
    </p:spTree>
    <p:extLst>
      <p:ext uri="{BB962C8B-B14F-4D97-AF65-F5344CB8AC3E}">
        <p14:creationId xmlns:p14="http://schemas.microsoft.com/office/powerpoint/2010/main" val="75451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2850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DSCF3187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516" cy="68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2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F32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8" y="17266"/>
            <a:ext cx="9153748" cy="686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32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29" y="0"/>
            <a:ext cx="5138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F3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498" name="Group 2"/>
          <p:cNvGrpSpPr>
            <a:grpSpLocks/>
          </p:cNvGrpSpPr>
          <p:nvPr/>
        </p:nvGrpSpPr>
        <p:grpSpPr bwMode="auto">
          <a:xfrm>
            <a:off x="1752600" y="838200"/>
            <a:ext cx="2133600" cy="5715000"/>
            <a:chOff x="2194" y="816"/>
            <a:chExt cx="3182" cy="2957"/>
          </a:xfrm>
        </p:grpSpPr>
        <p:pic>
          <p:nvPicPr>
            <p:cNvPr id="11304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0500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1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2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3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4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30506" name="Text Box 10"/>
          <p:cNvSpPr txBox="1">
            <a:spLocks noChangeArrowheads="1"/>
          </p:cNvSpPr>
          <p:nvPr/>
        </p:nvSpPr>
        <p:spPr bwMode="auto">
          <a:xfrm>
            <a:off x="304800" y="61722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100 MeV</a:t>
            </a:r>
          </a:p>
        </p:txBody>
      </p:sp>
      <p:sp>
        <p:nvSpPr>
          <p:cNvPr id="1130507" name="Text Box 11"/>
          <p:cNvSpPr txBox="1">
            <a:spLocks noChangeArrowheads="1"/>
          </p:cNvSpPr>
          <p:nvPr/>
        </p:nvSpPr>
        <p:spPr bwMode="auto">
          <a:xfrm>
            <a:off x="4343400" y="54864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</a:t>
            </a:r>
            <a:r>
              <a:rPr lang="en-GB" b="1" baseline="30000">
                <a:solidFill>
                  <a:schemeClr val="accent2"/>
                </a:solidFill>
              </a:rPr>
              <a:t>21</a:t>
            </a:r>
            <a:r>
              <a:rPr lang="en-GB" b="1">
                <a:solidFill>
                  <a:schemeClr val="accent2"/>
                </a:solidFill>
              </a:rPr>
              <a:t> eV</a:t>
            </a:r>
          </a:p>
        </p:txBody>
      </p:sp>
      <p:sp>
        <p:nvSpPr>
          <p:cNvPr id="1130508" name="Line 12"/>
          <p:cNvSpPr>
            <a:spLocks noChangeShapeType="1"/>
          </p:cNvSpPr>
          <p:nvPr/>
        </p:nvSpPr>
        <p:spPr bwMode="auto">
          <a:xfrm flipV="1">
            <a:off x="1600200" y="6248400"/>
            <a:ext cx="3048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09" name="Line 13"/>
          <p:cNvSpPr>
            <a:spLocks noChangeShapeType="1"/>
          </p:cNvSpPr>
          <p:nvPr/>
        </p:nvSpPr>
        <p:spPr bwMode="auto">
          <a:xfrm flipH="1">
            <a:off x="3962400" y="58674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13" name="Text Box 17"/>
          <p:cNvSpPr txBox="1">
            <a:spLocks noChangeArrowheads="1"/>
          </p:cNvSpPr>
          <p:nvPr/>
        </p:nvSpPr>
        <p:spPr bwMode="auto">
          <a:xfrm>
            <a:off x="4279900" y="1462088"/>
            <a:ext cx="2954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/second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15" name="Line 19"/>
          <p:cNvSpPr>
            <a:spLocks noChangeShapeType="1"/>
          </p:cNvSpPr>
          <p:nvPr/>
        </p:nvSpPr>
        <p:spPr bwMode="auto">
          <a:xfrm>
            <a:off x="2438400" y="1752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39624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bg2"/>
                </a:solidFill>
              </a:rPr>
              <a:t>Energy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609600" y="838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</a:rPr>
              <a:t>Flux</a:t>
            </a:r>
          </a:p>
        </p:txBody>
      </p:sp>
      <p:sp>
        <p:nvSpPr>
          <p:cNvPr id="1130533" name="Line 37"/>
          <p:cNvSpPr>
            <a:spLocks noChangeShapeType="1"/>
          </p:cNvSpPr>
          <p:nvPr/>
        </p:nvSpPr>
        <p:spPr bwMode="auto">
          <a:xfrm flipV="1">
            <a:off x="1371600" y="9906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4" name="Text Box 38"/>
          <p:cNvSpPr txBox="1">
            <a:spLocks noChangeArrowheads="1"/>
          </p:cNvSpPr>
          <p:nvPr/>
        </p:nvSpPr>
        <p:spPr bwMode="auto">
          <a:xfrm>
            <a:off x="4953000" y="3367088"/>
            <a:ext cx="26242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/year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5" name="Line 39"/>
          <p:cNvSpPr>
            <a:spLocks noChangeShapeType="1"/>
          </p:cNvSpPr>
          <p:nvPr/>
        </p:nvSpPr>
        <p:spPr bwMode="auto">
          <a:xfrm>
            <a:off x="3111500" y="3657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6" name="Text Box 40"/>
          <p:cNvSpPr txBox="1">
            <a:spLocks noChangeArrowheads="1"/>
          </p:cNvSpPr>
          <p:nvPr/>
        </p:nvSpPr>
        <p:spPr bwMode="auto">
          <a:xfrm>
            <a:off x="5651500" y="5486400"/>
            <a:ext cx="367302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/billion year!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7" name="Line 41"/>
          <p:cNvSpPr>
            <a:spLocks noChangeShapeType="1"/>
          </p:cNvSpPr>
          <p:nvPr/>
        </p:nvSpPr>
        <p:spPr bwMode="auto">
          <a:xfrm>
            <a:off x="3810000" y="5943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28600" y="44624"/>
            <a:ext cx="868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70000"/>
              </a:lnSpc>
            </a:pPr>
            <a:r>
              <a:rPr kumimoji="1" lang="en-GB" sz="3000" b="1" dirty="0" smtClean="0">
                <a:solidFill>
                  <a:schemeClr val="hlink"/>
                </a:solidFill>
                <a:latin typeface="Comic Sans MS" charset="0"/>
              </a:rPr>
              <a:t>The cosmic ray energy spectrum</a:t>
            </a:r>
            <a:endParaRPr kumimoji="1" lang="en-GB" sz="3000" b="1" dirty="0">
              <a:solidFill>
                <a:schemeClr val="hlink"/>
              </a:solidFill>
              <a:latin typeface="Comic Sans MS" charset="0"/>
            </a:endParaRP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5868144" y="5949280"/>
            <a:ext cx="35333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solidFill>
                  <a:srgbClr val="800000"/>
                </a:solidFill>
              </a:rPr>
              <a:t>Ultra-high-energy cosmic rays (UHECRs)</a:t>
            </a:r>
            <a:endParaRPr lang="en-GB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F37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2" y="116632"/>
            <a:ext cx="5827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  <a:latin typeface="Helvetica"/>
                <a:cs typeface="Helvetica"/>
              </a:rPr>
              <a:t>eusoballoon decisional matrix   11.7.2014</a:t>
            </a:r>
            <a:endParaRPr lang="es-MX">
              <a:solidFill>
                <a:srgbClr val="FFFFFF"/>
              </a:solidFill>
              <a:latin typeface="Helvetica"/>
              <a:cs typeface="Helvetica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403063"/>
              </p:ext>
            </p:extLst>
          </p:nvPr>
        </p:nvGraphicFramePr>
        <p:xfrm>
          <a:off x="450829" y="1124744"/>
          <a:ext cx="8332354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Document" r:id="rId3" imgW="8001000" imgH="4978400" progId="Word.Document.12">
                  <p:link updateAutomatic="1"/>
                </p:oleObj>
              </mc:Choice>
              <mc:Fallback>
                <p:oleObj name="Document" r:id="rId3" imgW="8001000" imgH="49784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829" y="1124744"/>
                        <a:ext cx="8332354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 bwMode="auto">
          <a:xfrm>
            <a:off x="533400" y="78904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dirty="0" err="1" smtClean="0">
                <a:solidFill>
                  <a:srgbClr val="800000"/>
                </a:solidFill>
              </a:rPr>
              <a:t>Pre</a:t>
            </a:r>
            <a:r>
              <a:rPr lang="fr-FR" dirty="0" smtClean="0">
                <a:solidFill>
                  <a:srgbClr val="800000"/>
                </a:solidFill>
              </a:rPr>
              <a:t>-flight </a:t>
            </a:r>
            <a:r>
              <a:rPr lang="fr-FR" dirty="0" err="1" smtClean="0">
                <a:solidFill>
                  <a:srgbClr val="800000"/>
                </a:solidFill>
              </a:rPr>
              <a:t>review</a:t>
            </a:r>
            <a:r>
              <a:rPr lang="fr-FR" dirty="0" smtClean="0">
                <a:solidFill>
                  <a:srgbClr val="800000"/>
                </a:solidFill>
              </a:rPr>
              <a:t>… GO!</a:t>
            </a:r>
            <a:endParaRPr lang="fr-FR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9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Instrument OK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552" y="328498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008000"/>
                </a:solidFill>
              </a:rPr>
              <a:t>Mais tout à fait performant (dans les spécifications pour le vol)!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9552" y="90872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chemeClr val="accent6"/>
                </a:solidFill>
              </a:rPr>
              <a:t>Pas parfait: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504" y="1412776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</a:rPr>
              <a:t>Lentille L2 non conforme 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 supprimée</a:t>
            </a:r>
          </a:p>
          <a:p>
            <a:pPr marL="800100" lvl="1" indent="-342900">
              <a:buFont typeface="Arial"/>
              <a:buChar char="•"/>
            </a:pPr>
            <a:r>
              <a:rPr lang="fr-FR" sz="2000" dirty="0">
                <a:solidFill>
                  <a:schemeClr val="accent6"/>
                </a:solidFill>
              </a:rPr>
              <a:t>Trigger de gerbe non implémenté </a:t>
            </a:r>
            <a:r>
              <a:rPr lang="fr-FR" sz="2000" dirty="0">
                <a:solidFill>
                  <a:schemeClr val="accent6"/>
                </a:solidFill>
                <a:sym typeface="Wingdings"/>
              </a:rPr>
              <a:t> pas 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grave</a:t>
            </a:r>
            <a:endParaRPr lang="fr-FR" sz="2000" dirty="0" smtClean="0">
              <a:solidFill>
                <a:schemeClr val="accent6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</a:rPr>
              <a:t>Pixels manquants sur la surface focale: certains </a:t>
            </a:r>
            <a:r>
              <a:rPr lang="fr-FR" sz="2000" dirty="0" err="1" smtClean="0">
                <a:solidFill>
                  <a:schemeClr val="accent6"/>
                </a:solidFill>
              </a:rPr>
              <a:t>PMTs</a:t>
            </a:r>
            <a:r>
              <a:rPr lang="fr-FR" sz="2000" dirty="0" smtClean="0">
                <a:solidFill>
                  <a:schemeClr val="accent6"/>
                </a:solidFill>
              </a:rPr>
              <a:t> moins bons (co</a:t>
            </a:r>
            <a:r>
              <a:rPr lang="fr-FR" sz="2000" dirty="0" smtClean="0">
                <a:solidFill>
                  <a:schemeClr val="accent6"/>
                </a:solidFill>
              </a:rPr>
              <a:t>ût des </a:t>
            </a:r>
            <a:r>
              <a:rPr lang="fr-FR" sz="2000" dirty="0" err="1" smtClean="0">
                <a:solidFill>
                  <a:schemeClr val="accent6"/>
                </a:solidFill>
              </a:rPr>
              <a:t>PMTs</a:t>
            </a:r>
            <a:r>
              <a:rPr lang="fr-FR" sz="2000" dirty="0" smtClean="0">
                <a:solidFill>
                  <a:schemeClr val="accent6"/>
                </a:solidFill>
              </a:rPr>
              <a:t> 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 tri limité), tenue en tension  gain réduit (délais trop courts)…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397544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800000"/>
                </a:solidFill>
              </a:rPr>
              <a:t>Restait à réussir la campagne… !</a:t>
            </a:r>
            <a:endParaRPr lang="fr-FR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Euso-te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>
          <a:xfrm>
            <a:off x="-831787" y="0"/>
            <a:ext cx="10816422" cy="7310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Ready for the flight!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He_balloon&amp;aux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731"/>
            <a:ext cx="10369152" cy="68614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flight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4" name="ZoneTexte 13"/>
          <p:cNvSpPr txBox="1"/>
          <p:nvPr/>
        </p:nvSpPr>
        <p:spPr>
          <a:xfrm>
            <a:off x="1475656" y="69269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August 24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–</a:t>
            </a:r>
            <a:r>
              <a:rPr lang="en-US" sz="2000" dirty="0" smtClean="0">
                <a:solidFill>
                  <a:schemeClr val="bg1"/>
                </a:solidFill>
              </a:rPr>
              <a:t>25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2014 (Timmins, Ontario)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Conditions exceptionnelles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9552" y="1988840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800080"/>
                </a:solidFill>
              </a:rPr>
              <a:t>Longue nuit au plafond</a:t>
            </a:r>
          </a:p>
          <a:p>
            <a:pPr lvl="1">
              <a:buSzPct val="80000"/>
            </a:pPr>
            <a:r>
              <a:rPr lang="fr-FR" sz="2000" dirty="0" smtClean="0">
                <a:solidFill>
                  <a:srgbClr val="800080"/>
                </a:solidFill>
                <a:sym typeface="Wingdings"/>
              </a:rPr>
              <a:t> prise de données </a:t>
            </a:r>
            <a:r>
              <a:rPr lang="fr-FR" sz="2000" dirty="0" smtClean="0">
                <a:solidFill>
                  <a:srgbClr val="800080"/>
                </a:solidFill>
              </a:rPr>
              <a:t>dans diverses configurations</a:t>
            </a:r>
            <a:endParaRPr lang="fr-FR" sz="2000" dirty="0">
              <a:solidFill>
                <a:srgbClr val="80008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9552" y="123914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chemeClr val="accent6"/>
                </a:solidFill>
              </a:rPr>
              <a:t>Alternance nuages / ciel dégagé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9552" y="3573016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008000"/>
                </a:solidFill>
              </a:rPr>
              <a:t>Récupération de l’instrument… imprévue, mais finalement avantageuse !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9552" y="278092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800080"/>
                </a:solidFill>
              </a:rPr>
              <a:t>Excellente coordination avec l’hélicoptère</a:t>
            </a:r>
            <a:endParaRPr lang="fr-FR" dirty="0">
              <a:solidFill>
                <a:srgbClr val="80008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9552" y="4581128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800000"/>
                </a:solidFill>
              </a:rPr>
              <a:t>Données complètes et de très bonne qualité</a:t>
            </a:r>
            <a:endParaRPr lang="fr-FR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94142" y="699606"/>
            <a:ext cx="9014362" cy="6257786"/>
            <a:chOff x="1" y="499468"/>
            <a:chExt cx="9144000" cy="6347782"/>
          </a:xfrm>
        </p:grpSpPr>
        <p:pic>
          <p:nvPicPr>
            <p:cNvPr id="6" name="Image 5" descr="helicopterTrajectory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182369"/>
              <a:ext cx="9144000" cy="2664881"/>
            </a:xfrm>
            <a:prstGeom prst="rect">
              <a:avLst/>
            </a:prstGeom>
          </p:spPr>
        </p:pic>
        <p:pic>
          <p:nvPicPr>
            <p:cNvPr id="7" name="Image 6" descr="EBtrajectory-snapsho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99468"/>
              <a:ext cx="9144000" cy="3957851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 + helicopter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rcRect l="3315" r="3315"/>
          <a:stretch>
            <a:fillRect/>
          </a:stretch>
        </p:blipFill>
        <p:spPr>
          <a:xfrm>
            <a:off x="6660232" y="3717032"/>
            <a:ext cx="2327074" cy="1512955"/>
          </a:xfrm>
        </p:spPr>
      </p:pic>
    </p:spTree>
    <p:extLst>
      <p:ext uri="{BB962C8B-B14F-4D97-AF65-F5344CB8AC3E}">
        <p14:creationId xmlns:p14="http://schemas.microsoft.com/office/powerpoint/2010/main" val="32141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36712"/>
            <a:ext cx="5346700" cy="5384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780928"/>
            <a:ext cx="432048" cy="514343"/>
          </a:xfrm>
          <a:prstGeom prst="rect">
            <a:avLst/>
          </a:prstGeom>
        </p:spPr>
      </p:pic>
      <p:sp>
        <p:nvSpPr>
          <p:cNvPr id="8" name="Titre 4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Atterrissage ?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</p:spPr>
        <p:txBody>
          <a:bodyPr/>
          <a:lstStyle/>
          <a:p>
            <a:fld id="{D63E3426-302B-A745-BD7B-0B6D6A983BBF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45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48320"/>
            <a:ext cx="5626100" cy="5461000"/>
          </a:xfrm>
          <a:prstGeom prst="rect">
            <a:avLst/>
          </a:prstGeom>
        </p:spPr>
      </p:pic>
      <p:sp>
        <p:nvSpPr>
          <p:cNvPr id="7" name="Titre 4"/>
          <p:cNvSpPr>
            <a:spLocks noGrp="1"/>
          </p:cNvSpPr>
          <p:nvPr>
            <p:ph type="title"/>
          </p:nvPr>
        </p:nvSpPr>
        <p:spPr>
          <a:xfrm>
            <a:off x="539552" y="44624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Atterrissage ?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</p:spPr>
        <p:txBody>
          <a:bodyPr/>
          <a:lstStyle/>
          <a:p>
            <a:fld id="{D63E3426-302B-A745-BD7B-0B6D6A983BBF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2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Atterrissage ?</a:t>
            </a:r>
            <a:endParaRPr lang="fr-FR" dirty="0">
              <a:solidFill>
                <a:srgbClr val="800000"/>
              </a:solidFill>
            </a:endParaRPr>
          </a:p>
        </p:txBody>
      </p:sp>
      <p:pic>
        <p:nvPicPr>
          <p:cNvPr id="6" name="Image 5" descr="lake euso&amp;eu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9117142" cy="4416115"/>
          </a:xfrm>
          <a:prstGeom prst="rect">
            <a:avLst/>
          </a:prstGeom>
        </p:spPr>
      </p:pic>
      <p:sp>
        <p:nvSpPr>
          <p:cNvPr id="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</p:spPr>
        <p:txBody>
          <a:bodyPr/>
          <a:lstStyle/>
          <a:p>
            <a:fld id="{D63E3426-302B-A745-BD7B-0B6D6A983BB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49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248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How JEM-EUSO works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04456" cy="505749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559144" y="2002268"/>
            <a:ext cx="2041254" cy="410445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6380"/>
            <a:ext cx="3133132" cy="217466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907704" y="5949280"/>
            <a:ext cx="2520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“extensive air shower”</a:t>
            </a:r>
            <a:endParaRPr lang="en-US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395536" y="7647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 UHECR-induced showers through the fluorescence light generated in the atmosphere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627784" y="3729226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UV fluorescence spectrum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501317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~100 billion particles!</a:t>
            </a:r>
            <a:endParaRPr lang="en-US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7676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cosmic ray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3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fr-FR" smtClean="0">
                <a:solidFill>
                  <a:srgbClr val="800000"/>
                </a:solidFill>
              </a:rPr>
              <a:t>Les </a:t>
            </a:r>
            <a:r>
              <a:rPr lang="fr-FR" smtClean="0">
                <a:solidFill>
                  <a:srgbClr val="800000"/>
                </a:solidFill>
              </a:rPr>
              <a:t>d</a:t>
            </a:r>
            <a:r>
              <a:rPr lang="fr-FR" smtClean="0">
                <a:solidFill>
                  <a:srgbClr val="800000"/>
                </a:solidFill>
              </a:rPr>
              <a:t>onnées</a:t>
            </a:r>
            <a:endParaRPr lang="fr-FR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3568" y="735087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000090"/>
                </a:solidFill>
              </a:rPr>
              <a:t>Assurance de qualité dès le début de la prise de données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11560" y="12687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1</a:t>
            </a:r>
            <a:r>
              <a:rPr lang="fr-FR" baseline="30000" dirty="0" smtClean="0">
                <a:solidFill>
                  <a:srgbClr val="000090"/>
                </a:solidFill>
              </a:rPr>
              <a:t>ère</a:t>
            </a:r>
            <a:r>
              <a:rPr lang="fr-FR" dirty="0" smtClean="0">
                <a:solidFill>
                  <a:srgbClr val="000090"/>
                </a:solidFill>
              </a:rPr>
              <a:t> image: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11" name="Image 10" descr="allpackets-BALLOON-CPU_TRIGGER-20140825-052344--SMALLCPU-integ5pkt-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755926" cy="4755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4088" y="5157192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800000"/>
                </a:solidFill>
              </a:rPr>
              <a:t>NB: </a:t>
            </a:r>
            <a:r>
              <a:rPr lang="fr-FR" sz="2000" dirty="0" err="1">
                <a:solidFill>
                  <a:srgbClr val="800000"/>
                </a:solidFill>
              </a:rPr>
              <a:t>l</a:t>
            </a:r>
            <a:r>
              <a:rPr lang="fr-FR" sz="2000" dirty="0" err="1" smtClean="0">
                <a:solidFill>
                  <a:srgbClr val="800000"/>
                </a:solidFill>
              </a:rPr>
              <a:t>iveblogué</a:t>
            </a:r>
            <a:r>
              <a:rPr lang="fr-FR" sz="2000" dirty="0" smtClean="0">
                <a:solidFill>
                  <a:srgbClr val="800000"/>
                </a:solidFill>
              </a:rPr>
              <a:t> sur Facebook et </a:t>
            </a:r>
            <a:r>
              <a:rPr lang="fr-FR" sz="2000" dirty="0" err="1">
                <a:solidFill>
                  <a:srgbClr val="800000"/>
                </a:solidFill>
              </a:rPr>
              <a:t>twitter</a:t>
            </a:r>
            <a:r>
              <a:rPr lang="fr-FR" sz="2000" dirty="0" smtClean="0">
                <a:solidFill>
                  <a:srgbClr val="800000"/>
                </a:solidFill>
              </a:rPr>
              <a:t>!</a:t>
            </a:r>
            <a:endParaRPr lang="fr-FR" sz="2000" dirty="0">
              <a:solidFill>
                <a:srgbClr val="8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64088" y="1484784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HK: OK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64088" y="1844824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Températures: OK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64088" y="2236802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2"/>
                </a:solidFill>
              </a:rPr>
              <a:t>Télémétrie: OK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4088" y="2937138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 Procédure nominale pour le « data </a:t>
            </a:r>
            <a:r>
              <a:rPr lang="fr-FR" sz="2000" dirty="0" err="1" smtClean="0">
                <a:solidFill>
                  <a:srgbClr val="008000"/>
                </a:solidFill>
                <a:sym typeface="Wingdings"/>
              </a:rPr>
              <a:t>taking</a:t>
            </a:r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 ».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4088" y="3645024"/>
            <a:ext cx="34563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• envoi de s-</a:t>
            </a:r>
            <a:r>
              <a:rPr lang="fr-FR" sz="2000" dirty="0" err="1" smtClean="0">
                <a:solidFill>
                  <a:srgbClr val="008000"/>
                </a:solidFill>
                <a:sym typeface="Wingdings"/>
              </a:rPr>
              <a:t>curves</a:t>
            </a:r>
            <a:endParaRPr lang="fr-FR" sz="2000" dirty="0">
              <a:solidFill>
                <a:srgbClr val="008000"/>
              </a:solidFill>
              <a:sym typeface="Wingdings"/>
            </a:endParaRPr>
          </a:p>
          <a:p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• envoi de « petits fichiers » OK </a:t>
            </a: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(</a:t>
            </a: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~1% des données  ça aurait été suffisant pour un succès!)</a:t>
            </a:r>
            <a:endParaRPr lang="fr-FR" sz="1800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64088" y="5877272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800000"/>
                </a:solidFill>
                <a:sym typeface="Wingdings"/>
              </a:rPr>
              <a:t> Nombreux </a:t>
            </a:r>
            <a:r>
              <a:rPr lang="fr-FR" sz="2000" dirty="0" err="1" smtClean="0">
                <a:solidFill>
                  <a:srgbClr val="800000"/>
                </a:solidFill>
                <a:sym typeface="Wingdings"/>
              </a:rPr>
              <a:t>followers</a:t>
            </a:r>
            <a:r>
              <a:rPr lang="fr-FR" sz="2000" dirty="0" smtClean="0">
                <a:solidFill>
                  <a:srgbClr val="800000"/>
                </a:solidFill>
                <a:sym typeface="Wingdings"/>
              </a:rPr>
              <a:t> à travers le monde!</a:t>
            </a:r>
            <a:endParaRPr lang="fr-FR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2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"Quick look" pendant le vol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3568" y="98072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000090"/>
                </a:solidFill>
              </a:rPr>
              <a:t>Jubilation !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13" name="Image 12" descr="allpackets-BALLOON-CPU_TRIGGER-20140825-052344--SMALLCPU_conv084-gray-enlarged-ani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26369"/>
            <a:ext cx="5040560" cy="50405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11560" y="1916832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Observé par hasard, dans le petit échantillon de données envoyées par télémétrie :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1560" y="407707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v = c !</a:t>
            </a:r>
            <a:endParaRPr lang="fr-FR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6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/>
          <p:cNvSpPr txBox="1"/>
          <p:nvPr/>
        </p:nvSpPr>
        <p:spPr>
          <a:xfrm>
            <a:off x="2699792" y="1268760"/>
            <a:ext cx="576064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IRC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7" y="908720"/>
            <a:ext cx="7114266" cy="55587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34963"/>
            <a:ext cx="8077200" cy="685800"/>
          </a:xfrm>
          <a:effectLst/>
        </p:spPr>
        <p:txBody>
          <a:bodyPr/>
          <a:lstStyle/>
          <a:p>
            <a:r>
              <a:rPr lang="en-GB" sz="3600" dirty="0" smtClean="0">
                <a:solidFill>
                  <a:srgbClr val="800000"/>
                </a:solidFill>
              </a:rPr>
              <a:t>Première lumière de la </a:t>
            </a:r>
            <a:r>
              <a:rPr lang="en-GB" sz="3600" dirty="0" err="1" smtClean="0">
                <a:solidFill>
                  <a:srgbClr val="800000"/>
                </a:solidFill>
              </a:rPr>
              <a:t>caméra</a:t>
            </a:r>
            <a:r>
              <a:rPr lang="en-GB" sz="3600" dirty="0" smtClean="0">
                <a:solidFill>
                  <a:srgbClr val="800000"/>
                </a:solidFill>
              </a:rPr>
              <a:t> IR</a:t>
            </a:r>
            <a:endParaRPr lang="en-GB" sz="3600" dirty="0">
              <a:solidFill>
                <a:srgbClr val="800000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</p:spPr>
        <p:txBody>
          <a:bodyPr/>
          <a:lstStyle/>
          <a:p>
            <a:fld id="{D63E3426-302B-A745-BD7B-0B6D6A983BBF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6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/>
          <p:cNvSpPr txBox="1"/>
          <p:nvPr/>
        </p:nvSpPr>
        <p:spPr>
          <a:xfrm>
            <a:off x="2699792" y="1268760"/>
            <a:ext cx="576064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34963"/>
            <a:ext cx="8077200" cy="685800"/>
          </a:xfrm>
          <a:effectLst/>
        </p:spPr>
        <p:txBody>
          <a:bodyPr/>
          <a:lstStyle/>
          <a:p>
            <a:r>
              <a:rPr lang="en-GB" sz="3600" dirty="0" err="1" smtClean="0">
                <a:solidFill>
                  <a:srgbClr val="800000"/>
                </a:solidFill>
              </a:rPr>
              <a:t>Dernière</a:t>
            </a:r>
            <a:r>
              <a:rPr lang="en-GB" sz="3600" dirty="0" smtClean="0">
                <a:solidFill>
                  <a:srgbClr val="800000"/>
                </a:solidFill>
              </a:rPr>
              <a:t> lumière de la </a:t>
            </a:r>
            <a:r>
              <a:rPr lang="en-GB" sz="3600" dirty="0" err="1" smtClean="0">
                <a:solidFill>
                  <a:srgbClr val="800000"/>
                </a:solidFill>
              </a:rPr>
              <a:t>caméra</a:t>
            </a:r>
            <a:r>
              <a:rPr lang="en-GB" sz="3600" dirty="0" smtClean="0">
                <a:solidFill>
                  <a:srgbClr val="800000"/>
                </a:solidFill>
              </a:rPr>
              <a:t> IR</a:t>
            </a:r>
            <a:endParaRPr lang="en-GB" sz="3600" dirty="0">
              <a:solidFill>
                <a:srgbClr val="800000"/>
              </a:solidFill>
            </a:endParaRPr>
          </a:p>
        </p:txBody>
      </p:sp>
      <p:pic>
        <p:nvPicPr>
          <p:cNvPr id="5" name="Image 4" descr="IR_UltimaF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8468"/>
          <a:stretch/>
        </p:blipFill>
        <p:spPr>
          <a:xfrm rot="10800000">
            <a:off x="277778" y="1001705"/>
            <a:ext cx="8804468" cy="5307614"/>
          </a:xfrm>
          <a:prstGeom prst="rect">
            <a:avLst/>
          </a:prstGeom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</p:spPr>
        <p:txBody>
          <a:bodyPr/>
          <a:lstStyle/>
          <a:p>
            <a:fld id="{D63E3426-302B-A745-BD7B-0B6D6A983BB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98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Analyse des données…</a:t>
            </a:r>
            <a:r>
              <a:rPr lang="fr-FR" sz="3800" dirty="0" smtClean="0">
                <a:solidFill>
                  <a:srgbClr val="800000"/>
                </a:solidFill>
                <a:sym typeface="Wingdings"/>
              </a:rPr>
              <a:t> en cours !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39552" y="108467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chemeClr val="accent6"/>
                </a:solidFill>
              </a:rPr>
              <a:t>Organisation « offensive »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536" y="166073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Analysis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meetings (1</a:t>
            </a:r>
            <a:r>
              <a:rPr lang="fr-FR" sz="2000" baseline="30000" dirty="0" smtClean="0">
                <a:solidFill>
                  <a:schemeClr val="accent6"/>
                </a:solidFill>
                <a:sym typeface="Wingdings"/>
              </a:rPr>
              <a:t>er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à l’IRAP: ~50 personnes; 2</a:t>
            </a:r>
            <a:r>
              <a:rPr lang="fr-FR" sz="2000" baseline="30000" dirty="0" smtClean="0">
                <a:solidFill>
                  <a:schemeClr val="accent6"/>
                </a:solidFill>
                <a:sym typeface="Wingdings"/>
              </a:rPr>
              <a:t>nd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à l’APC: idem!)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2124724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Task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force identifiée (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resp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. Mario 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Bertaina</a:t>
            </a:r>
            <a:r>
              <a:rPr lang="fr-FR" sz="2000" dirty="0">
                <a:solidFill>
                  <a:schemeClr val="accent6"/>
                </a:solidFill>
                <a:sym typeface="Wingdings"/>
              </a:rPr>
              <a:t> 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et Luis 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del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Peral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2596842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9 </a:t>
            </a:r>
            <a:r>
              <a:rPr lang="fr-FR" sz="2000" dirty="0" err="1">
                <a:solidFill>
                  <a:schemeClr val="accent6"/>
                </a:solidFill>
                <a:sym typeface="Wingdings"/>
              </a:rPr>
              <a:t>w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orking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groups avec chacun 2 </a:t>
            </a:r>
            <a:r>
              <a:rPr lang="fr-FR" sz="2000" i="1" dirty="0" err="1" smtClean="0">
                <a:solidFill>
                  <a:schemeClr val="accent6"/>
                </a:solidFill>
                <a:sym typeface="Wingdings"/>
              </a:rPr>
              <a:t>convenors</a:t>
            </a:r>
            <a:endParaRPr lang="fr-FR" sz="2000" i="1" dirty="0" smtClean="0">
              <a:solidFill>
                <a:schemeClr val="accent6"/>
              </a:solidFill>
              <a:sym typeface="Wingding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331692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chemeClr val="bg2"/>
                </a:solidFill>
                <a:sym typeface="Wingdings"/>
              </a:rPr>
              <a:t> nombreux articles à venir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385291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Objectif important : ICRC 2015 ! (+ autres </a:t>
            </a:r>
            <a:r>
              <a:rPr lang="fr-FR" sz="2000" dirty="0" err="1" smtClean="0">
                <a:solidFill>
                  <a:schemeClr val="bg2"/>
                </a:solidFill>
                <a:sym typeface="Wingdings"/>
              </a:rPr>
              <a:t>conf</a:t>
            </a: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536" y="425302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NB: déjà un « </a:t>
            </a:r>
            <a:r>
              <a:rPr lang="fr-FR" sz="2000" dirty="0" err="1" smtClean="0">
                <a:solidFill>
                  <a:schemeClr val="bg2"/>
                </a:solidFill>
                <a:sym typeface="Wingdings"/>
              </a:rPr>
              <a:t>highlight</a:t>
            </a: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 talk » à la </a:t>
            </a:r>
            <a:r>
              <a:rPr lang="fr-FR" sz="2000" dirty="0" err="1" smtClean="0">
                <a:solidFill>
                  <a:schemeClr val="bg2"/>
                </a:solidFill>
                <a:sym typeface="Wingdings"/>
              </a:rPr>
              <a:t>conf</a:t>
            </a: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. UHECR 2014 (octobre)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9552" y="494116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dirty="0" smtClean="0">
                <a:solidFill>
                  <a:srgbClr val="008000"/>
                </a:solidFill>
              </a:rPr>
              <a:t>NB: trigger a posteriori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5445224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rgbClr val="008000"/>
                </a:solidFill>
                <a:sym typeface="Wingdings"/>
              </a:rPr>
              <a:t>Application du trigger sur les données brutes !</a:t>
            </a:r>
          </a:p>
        </p:txBody>
      </p:sp>
    </p:spTree>
    <p:extLst>
      <p:ext uri="{BB962C8B-B14F-4D97-AF65-F5344CB8AC3E}">
        <p14:creationId xmlns:p14="http://schemas.microsoft.com/office/powerpoint/2010/main" val="9543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fr-FR" smtClean="0">
                <a:solidFill>
                  <a:srgbClr val="800000"/>
                </a:solidFill>
              </a:rPr>
              <a:t>Événement trigger a posteriori</a:t>
            </a:r>
            <a:endParaRPr lang="fr-FR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20254"/>
            <a:ext cx="8297552" cy="59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 smtClean="0">
                <a:solidFill>
                  <a:srgbClr val="800000"/>
                </a:solidFill>
              </a:rPr>
              <a:t>Événement</a:t>
            </a:r>
            <a:r>
              <a:rPr lang="en-US" dirty="0" smtClean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The instrument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"/>
          <a:srcRect l="34807" r="8645"/>
          <a:stretch/>
        </p:blipFill>
        <p:spPr>
          <a:xfrm>
            <a:off x="2411760" y="567726"/>
            <a:ext cx="4776530" cy="61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5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789260"/>
            <a:ext cx="66802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6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705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789260"/>
            <a:ext cx="6731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0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</a:rPr>
              <a:t>Événement</a:t>
            </a:r>
            <a:r>
              <a:rPr lang="en-US" dirty="0">
                <a:solidFill>
                  <a:srgbClr val="800000"/>
                </a:solidFill>
              </a:rPr>
              <a:t> laser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Nombreux articles à venir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Calibration absolue PDM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34076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Efficacité du système optique (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throughput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, PSF, champ: comparaison avec les simulations)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20608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Détection et reconstruction des événements lasers et 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flashers</a:t>
            </a:r>
            <a:endParaRPr lang="fr-FR" sz="2000" dirty="0" smtClean="0">
              <a:solidFill>
                <a:schemeClr val="accent6"/>
              </a:solidFill>
              <a:sym typeface="Wingding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256490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Altitude des nuages: application des algorithmes aux données de vol (+ comparaison avec les données météo locales)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5536" y="3284984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Bruit de fond UV et variabilité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536" y="3717032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Serendipity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: événements atmosphériques, météores, avions… rayons cosmiques ! ( limites?)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5536" y="436510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Étude comparative de différents (compte tenu du bruit de fond mesuré et des simulations de gerbes)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5536" y="508518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Acceptance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en fonction de E (déduite des mesures de background UV)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5536" y="5549170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Prédiction de taux de comptage pour un vol long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5536" y="609329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(+ exploitation compteur Geiger  RC + radioactivité naturelle  projet étudiant ?)</a:t>
            </a:r>
          </a:p>
        </p:txBody>
      </p:sp>
      <p:sp>
        <p:nvSpPr>
          <p:cNvPr id="3" name="Flèche vers la droite 2"/>
          <p:cNvSpPr/>
          <p:nvPr/>
        </p:nvSpPr>
        <p:spPr bwMode="auto">
          <a:xfrm>
            <a:off x="467544" y="2132856"/>
            <a:ext cx="378749" cy="288032"/>
          </a:xfrm>
          <a:prstGeom prst="rightArrow">
            <a:avLst/>
          </a:prstGeom>
          <a:solidFill>
            <a:srgbClr val="FFEA18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6" name="Flèche vers la droite 25"/>
          <p:cNvSpPr/>
          <p:nvPr/>
        </p:nvSpPr>
        <p:spPr bwMode="auto">
          <a:xfrm>
            <a:off x="467544" y="3356992"/>
            <a:ext cx="378749" cy="288032"/>
          </a:xfrm>
          <a:prstGeom prst="rightArrow">
            <a:avLst/>
          </a:prstGeom>
          <a:solidFill>
            <a:srgbClr val="FFEA18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Flèche vers la droite 26"/>
          <p:cNvSpPr/>
          <p:nvPr/>
        </p:nvSpPr>
        <p:spPr bwMode="auto">
          <a:xfrm>
            <a:off x="467544" y="5157192"/>
            <a:ext cx="378749" cy="288032"/>
          </a:xfrm>
          <a:prstGeom prst="rightArrow">
            <a:avLst/>
          </a:prstGeom>
          <a:solidFill>
            <a:srgbClr val="FFEA18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8" name="Flèche vers la droite 27"/>
          <p:cNvSpPr/>
          <p:nvPr/>
        </p:nvSpPr>
        <p:spPr bwMode="auto">
          <a:xfrm>
            <a:off x="467544" y="5661248"/>
            <a:ext cx="378749" cy="288032"/>
          </a:xfrm>
          <a:prstGeom prst="rightArrow">
            <a:avLst/>
          </a:prstGeom>
          <a:solidFill>
            <a:srgbClr val="FFEA18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66FF66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5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Retours presse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5536" y="90872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Newsletter de l’APPEC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34076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Double page dans l’hebdomadaire « Le Point » 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177281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Article dans </a:t>
            </a:r>
            <a:r>
              <a:rPr lang="fr-FR" sz="2000" dirty="0" err="1" smtClean="0">
                <a:solidFill>
                  <a:schemeClr val="accent6"/>
                </a:solidFill>
                <a:sym typeface="Wingdings"/>
              </a:rPr>
              <a:t>Scientific</a:t>
            </a: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 American 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2708920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+ Espagne, Pologne, Etats-Unis…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5536" y="2204864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 smtClean="0">
                <a:solidFill>
                  <a:schemeClr val="accent6"/>
                </a:solidFill>
                <a:sym typeface="Wingdings"/>
              </a:rPr>
              <a:t>Blog argentin de très grande audience sur les ballons stratosphériques</a:t>
            </a:r>
          </a:p>
        </p:txBody>
      </p:sp>
    </p:spTree>
    <p:extLst>
      <p:ext uri="{BB962C8B-B14F-4D97-AF65-F5344CB8AC3E}">
        <p14:creationId xmlns:p14="http://schemas.microsoft.com/office/powerpoint/2010/main" val="158147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094"/>
            <a:ext cx="9144000" cy="55689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Retours presse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59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580315" y="1515740"/>
            <a:ext cx="7880117" cy="4001492"/>
            <a:chOff x="539552" y="1844824"/>
            <a:chExt cx="5327627" cy="270534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844824"/>
              <a:ext cx="3872361" cy="2705348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3042" y="2441564"/>
              <a:ext cx="1704137" cy="2107346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6144631" y="1469560"/>
            <a:ext cx="2675841" cy="815178"/>
            <a:chOff x="5868144" y="1533702"/>
            <a:chExt cx="2675841" cy="815178"/>
          </a:xfrm>
        </p:grpSpPr>
        <p:sp>
          <p:nvSpPr>
            <p:cNvPr id="19" name="Rectangle à coins arrondis 18"/>
            <p:cNvSpPr/>
            <p:nvPr/>
          </p:nvSpPr>
          <p:spPr bwMode="auto">
            <a:xfrm>
              <a:off x="5868144" y="1556792"/>
              <a:ext cx="2592288" cy="792088"/>
            </a:xfrm>
            <a:prstGeom prst="roundRect">
              <a:avLst/>
            </a:prstGeom>
            <a:solidFill>
              <a:srgbClr val="CCE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20" name="Espace réservé du contenu 2"/>
            <p:cNvSpPr txBox="1">
              <a:spLocks/>
            </p:cNvSpPr>
            <p:nvPr/>
          </p:nvSpPr>
          <p:spPr bwMode="auto">
            <a:xfrm>
              <a:off x="5951697" y="1533702"/>
              <a:ext cx="2592288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Elementary Cell (EC)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Espace réservé du contenu 2"/>
            <p:cNvSpPr txBox="1">
              <a:spLocks/>
            </p:cNvSpPr>
            <p:nvPr/>
          </p:nvSpPr>
          <p:spPr bwMode="auto">
            <a:xfrm>
              <a:off x="6023705" y="1893742"/>
              <a:ext cx="244827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2 × 2 = 4 PMTs (flat)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5292081" y="5566150"/>
            <a:ext cx="3744415" cy="815178"/>
            <a:chOff x="5868144" y="1533702"/>
            <a:chExt cx="2675841" cy="815178"/>
          </a:xfrm>
        </p:grpSpPr>
        <p:sp>
          <p:nvSpPr>
            <p:cNvPr id="23" name="Rectangle à coins arrondis 22"/>
            <p:cNvSpPr/>
            <p:nvPr/>
          </p:nvSpPr>
          <p:spPr bwMode="auto">
            <a:xfrm>
              <a:off x="5868144" y="1556792"/>
              <a:ext cx="2592288" cy="792088"/>
            </a:xfrm>
            <a:prstGeom prst="roundRect">
              <a:avLst/>
            </a:prstGeom>
            <a:solidFill>
              <a:srgbClr val="CCE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24" name="Espace réservé du contenu 2"/>
            <p:cNvSpPr txBox="1">
              <a:spLocks/>
            </p:cNvSpPr>
            <p:nvPr/>
          </p:nvSpPr>
          <p:spPr bwMode="auto">
            <a:xfrm>
              <a:off x="5951697" y="1533702"/>
              <a:ext cx="2592288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Photo-Detection Module (PDM)</a:t>
              </a:r>
            </a:p>
          </p:txBody>
        </p:sp>
        <p:sp>
          <p:nvSpPr>
            <p:cNvPr id="25" name="Espace réservé du contenu 2"/>
            <p:cNvSpPr txBox="1">
              <a:spLocks/>
            </p:cNvSpPr>
            <p:nvPr/>
          </p:nvSpPr>
          <p:spPr bwMode="auto">
            <a:xfrm>
              <a:off x="6023705" y="1893742"/>
              <a:ext cx="244827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3 × 3 = 9 EC (curved)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179512" y="5566150"/>
            <a:ext cx="4752528" cy="815178"/>
            <a:chOff x="5868144" y="1533702"/>
            <a:chExt cx="2675841" cy="815178"/>
          </a:xfrm>
        </p:grpSpPr>
        <p:sp>
          <p:nvSpPr>
            <p:cNvPr id="27" name="Rectangle à coins arrondis 26"/>
            <p:cNvSpPr/>
            <p:nvPr/>
          </p:nvSpPr>
          <p:spPr bwMode="auto">
            <a:xfrm>
              <a:off x="5868144" y="1556792"/>
              <a:ext cx="2592288" cy="792088"/>
            </a:xfrm>
            <a:prstGeom prst="roundRect">
              <a:avLst/>
            </a:prstGeom>
            <a:solidFill>
              <a:srgbClr val="CCE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28" name="Espace réservé du contenu 2"/>
            <p:cNvSpPr txBox="1">
              <a:spLocks/>
            </p:cNvSpPr>
            <p:nvPr/>
          </p:nvSpPr>
          <p:spPr bwMode="auto">
            <a:xfrm>
              <a:off x="5951697" y="1533702"/>
              <a:ext cx="2592288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Focal surface (FS)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Espace réservé du contenu 2"/>
            <p:cNvSpPr txBox="1">
              <a:spLocks/>
            </p:cNvSpPr>
            <p:nvPr/>
          </p:nvSpPr>
          <p:spPr bwMode="auto">
            <a:xfrm>
              <a:off x="5933541" y="1893742"/>
              <a:ext cx="2448272" cy="36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137 PDM = 4932 PMT = 315 648 pixels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84414" y="2644778"/>
            <a:ext cx="1872208" cy="1266432"/>
            <a:chOff x="107504" y="2492896"/>
            <a:chExt cx="1872208" cy="1266432"/>
          </a:xfrm>
        </p:grpSpPr>
        <p:sp>
          <p:nvSpPr>
            <p:cNvPr id="31" name="Rectangle à coins arrondis 30"/>
            <p:cNvSpPr/>
            <p:nvPr/>
          </p:nvSpPr>
          <p:spPr bwMode="auto">
            <a:xfrm>
              <a:off x="107504" y="2535728"/>
              <a:ext cx="1800200" cy="965280"/>
            </a:xfrm>
            <a:prstGeom prst="roundRect">
              <a:avLst/>
            </a:prstGeom>
            <a:solidFill>
              <a:srgbClr val="CCE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Times New Roman"/>
                <a:ea typeface="ＭＳ Ｐゴシック" charset="0"/>
                <a:cs typeface="Times New Roman"/>
              </a:endParaRPr>
            </a:p>
          </p:txBody>
        </p:sp>
        <p:sp>
          <p:nvSpPr>
            <p:cNvPr id="32" name="Espace réservé du contenu 2"/>
            <p:cNvSpPr txBox="1">
              <a:spLocks/>
            </p:cNvSpPr>
            <p:nvPr/>
          </p:nvSpPr>
          <p:spPr bwMode="auto">
            <a:xfrm>
              <a:off x="159443" y="2492896"/>
              <a:ext cx="1611427" cy="667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MAPMT (Hamamatsu)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3" name="Espace réservé du contenu 2"/>
            <p:cNvSpPr txBox="1">
              <a:spLocks/>
            </p:cNvSpPr>
            <p:nvPr/>
          </p:nvSpPr>
          <p:spPr bwMode="auto">
            <a:xfrm>
              <a:off x="144016" y="3091448"/>
              <a:ext cx="1835696" cy="667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0000"/>
                <a:buFont typeface="Monotype Sorts" charset="0"/>
                <a:buChar char="n"/>
                <a:defRPr kumimoji="1" sz="24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Monotype Sorts" charset="0"/>
                <a:buChar char="u"/>
                <a:defRPr kumimoji="1" sz="2000">
                  <a:solidFill>
                    <a:schemeClr val="bg2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Monotype Sorts" charset="0"/>
                <a:buChar char="F"/>
                <a:defRPr kumimoji="1">
                  <a:solidFill>
                    <a:schemeClr val="accent1"/>
                  </a:solidFill>
                  <a:latin typeface="+mn-lt"/>
                  <a:ea typeface="+mn-ea"/>
                </a:defRPr>
              </a:lvl3pPr>
              <a:lvl4pPr marL="15621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Char char="•"/>
                <a:defRPr kumimoji="1"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1981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5pPr>
              <a:lvl6pPr marL="2438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6pPr>
              <a:lvl7pPr marL="2895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7pPr>
              <a:lvl8pPr marL="3352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8pPr>
              <a:lvl9pPr marL="3810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kumimoji="1" sz="1600">
                  <a:solidFill>
                    <a:schemeClr val="tx2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8×8 = 64 pixels</a:t>
              </a:r>
              <a:endParaRPr lang="en-US" sz="2000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3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646974"/>
              </p:ext>
            </p:extLst>
          </p:nvPr>
        </p:nvGraphicFramePr>
        <p:xfrm>
          <a:off x="7380312" y="112043"/>
          <a:ext cx="11652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" name="Document" r:id="rId5" imgW="1167384" imgH="1228344" progId="Word.Document.8">
                  <p:embed/>
                </p:oleObj>
              </mc:Choice>
              <mc:Fallback>
                <p:oleObj name="Document" r:id="rId5" imgW="1167384" imgH="1228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112043"/>
                        <a:ext cx="116522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The focal Surface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0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Retours presse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95536" y="652626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000" dirty="0">
                <a:solidFill>
                  <a:schemeClr val="accent6"/>
                </a:solidFill>
                <a:sym typeface="Wingdings"/>
              </a:rPr>
              <a:t>Double page dans l’hebdomadaire « Le Point »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5742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0"/>
            <a:ext cx="5305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5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Retours presse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1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Retours presse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5089585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32656"/>
            <a:ext cx="430959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La suite ?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39552" y="73042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chemeClr val="accent6"/>
                </a:solidFill>
              </a:rPr>
              <a:t>Préparer un deuxième vol !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536" y="116247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Idéal: vol long, avec un objectif majeur : détecter des gerbes !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48478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 sollicitation de la NASA pour une vol en 2016 en Nouvelle-Zélande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177281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Intérêt pour un vol au-dessus de l’eau  Aire-sur-Adour ?</a:t>
            </a:r>
            <a:endParaRPr lang="fr-FR" sz="1800" i="1" dirty="0" smtClean="0">
              <a:solidFill>
                <a:schemeClr val="accent6"/>
              </a:solidFill>
              <a:sym typeface="Wingding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39552" y="2852936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err="1" smtClean="0">
                <a:solidFill>
                  <a:schemeClr val="bg2"/>
                </a:solidFill>
                <a:sym typeface="Wingdings"/>
              </a:rPr>
              <a:t>TurLab</a:t>
            </a: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 ? (à Turin)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321531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bg2"/>
                </a:solidFill>
                <a:sym typeface="Wingdings"/>
              </a:rPr>
              <a:t>Simulation de divers sols + nuages + tests de triggers + optimisation…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9552" y="371703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rgbClr val="008000"/>
                </a:solidFill>
              </a:rPr>
              <a:t>JEM-EUSO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407707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Renforcement considérable de la dynamique aux Etats-Unis:  </a:t>
            </a:r>
            <a:r>
              <a:rPr lang="fr-FR" sz="1800" dirty="0" err="1" smtClean="0">
                <a:solidFill>
                  <a:srgbClr val="008000"/>
                </a:solidFill>
                <a:sym typeface="Wingdings"/>
              </a:rPr>
              <a:t>proposal</a:t>
            </a: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 à la NASA: SALMON-2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2134597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Également intéressant pour un vol plus court: trigger + tests </a:t>
            </a:r>
            <a:r>
              <a:rPr lang="fr-FR" sz="1800" dirty="0" err="1" smtClean="0">
                <a:solidFill>
                  <a:schemeClr val="accent6"/>
                </a:solidFill>
                <a:sym typeface="Wingdings"/>
              </a:rPr>
              <a:t>SiPM</a:t>
            </a:r>
            <a:r>
              <a:rPr lang="fr-FR" sz="1800" dirty="0">
                <a:solidFill>
                  <a:schemeClr val="accent6"/>
                </a:solidFill>
                <a:sym typeface="Wingdings"/>
              </a:rPr>
              <a:t> </a:t>
            </a: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+ gamma dynamique étendue (ASIC)</a:t>
            </a:r>
            <a:endParaRPr lang="fr-FR" sz="1800" i="1" dirty="0" smtClean="0">
              <a:solidFill>
                <a:schemeClr val="accent6"/>
              </a:solidFill>
              <a:sym typeface="Wingding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5536" y="465313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NB: positionnement très encourageant de l’A.S.I. (+ USA !)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39552" y="544522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rgbClr val="800000"/>
                </a:solidFill>
              </a:rPr>
              <a:t>Mini-EUSO: </a:t>
            </a:r>
            <a:r>
              <a:rPr lang="fr-FR" sz="1800" dirty="0" smtClean="0">
                <a:solidFill>
                  <a:srgbClr val="800000"/>
                </a:solidFill>
              </a:rPr>
              <a:t>mission acceptée (ASI + ROSCOSMOS) </a:t>
            </a:r>
            <a:r>
              <a:rPr lang="fr-FR" sz="1800" dirty="0" smtClean="0">
                <a:solidFill>
                  <a:srgbClr val="800000"/>
                </a:solidFill>
                <a:sym typeface="Wingdings"/>
              </a:rPr>
              <a:t> vol en 2017</a:t>
            </a:r>
            <a:endParaRPr lang="fr-FR" sz="1800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501317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 CNES?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39552" y="594928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/>
              <a:t>KLYPVE-EUSO: </a:t>
            </a:r>
            <a:r>
              <a:rPr lang="fr-FR" sz="1800" dirty="0" smtClean="0"/>
              <a:t>Russie + Japon (</a:t>
            </a:r>
            <a:r>
              <a:rPr lang="fr-FR" sz="1800" dirty="0" err="1" smtClean="0"/>
              <a:t>proposal</a:t>
            </a:r>
            <a:r>
              <a:rPr lang="fr-FR" sz="1800" dirty="0" smtClean="0"/>
              <a:t> JAXA accepté)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5320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" y="1340768"/>
            <a:ext cx="8964152" cy="490924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404664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chemeClr val="accent6"/>
                </a:solidFill>
              </a:rPr>
              <a:t>Message de l’ASI, faisant suite aux informations très positives c</a:t>
            </a:r>
            <a:r>
              <a:rPr lang="fr-FR" sz="2000" dirty="0" smtClean="0">
                <a:solidFill>
                  <a:schemeClr val="accent6"/>
                </a:solidFill>
              </a:rPr>
              <a:t>ôté NASA, en vue de la préparation du </a:t>
            </a:r>
            <a:r>
              <a:rPr lang="fr-FR" sz="2000" dirty="0" err="1" smtClean="0">
                <a:solidFill>
                  <a:schemeClr val="accent6"/>
                </a:solidFill>
              </a:rPr>
              <a:t>proposal</a:t>
            </a:r>
            <a:r>
              <a:rPr lang="fr-FR" sz="2000" dirty="0" smtClean="0">
                <a:solidFill>
                  <a:schemeClr val="accent6"/>
                </a:solidFill>
              </a:rPr>
              <a:t> « JEM-EUSO »</a:t>
            </a:r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74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fr-FR" sz="3800" dirty="0" smtClean="0">
                <a:solidFill>
                  <a:srgbClr val="800000"/>
                </a:solidFill>
              </a:rPr>
              <a:t>Poursuivre la voie spatiale…</a:t>
            </a:r>
            <a:endParaRPr lang="fr-FR" sz="3800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39552" y="88721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chemeClr val="accent6"/>
                </a:solidFill>
              </a:rPr>
              <a:t>Renforcement très net de la voie spatiale pour les </a:t>
            </a:r>
            <a:r>
              <a:rPr lang="fr-FR" sz="2000" dirty="0" err="1" smtClean="0">
                <a:solidFill>
                  <a:schemeClr val="accent6"/>
                </a:solidFill>
              </a:rPr>
              <a:t>UHECRs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5536" y="126876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>
                <a:solidFill>
                  <a:schemeClr val="accent6"/>
                </a:solidFill>
                <a:sym typeface="Wingdings"/>
              </a:rPr>
              <a:t>S</a:t>
            </a: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outien fort et toujours croissant de la communauté scientifique internationale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157829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accent6"/>
                </a:solidFill>
                <a:sym typeface="Wingdings"/>
              </a:rPr>
              <a:t>Grand intérêt des agences concernées pour un instrument UHECR sur l’ISS (mais la question du financement reste ouverte)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9552" y="2276872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chemeClr val="bg2"/>
                </a:solidFill>
                <a:sym typeface="Wingdings"/>
              </a:rPr>
              <a:t>Grand succès d’EUSO Ballon et du CNES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267698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bg2"/>
                </a:solidFill>
                <a:sym typeface="Wingdings"/>
              </a:rPr>
              <a:t>Le CNES a été leader de cette phase clé</a:t>
            </a:r>
          </a:p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chemeClr val="bg2"/>
                </a:solidFill>
                <a:sym typeface="Wingdings"/>
              </a:rPr>
              <a:t> grande visibilité et reconnaissance au niveau international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9552" y="336628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rgbClr val="008000"/>
                </a:solidFill>
              </a:rPr>
              <a:t>Les équipes françaises ont montré leur efficacité, solidité et sérieux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9552" y="4725144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>
                <a:solidFill>
                  <a:srgbClr val="800000"/>
                </a:solidFill>
              </a:rPr>
              <a:t>Soutien à un second vol fortement souhaité</a:t>
            </a:r>
            <a:endParaRPr lang="fr-FR" sz="1800" dirty="0">
              <a:solidFill>
                <a:srgbClr val="8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5536" y="428380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Délais tenus, budget tenu 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5536" y="3720514"/>
            <a:ext cx="84969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008000"/>
                </a:solidFill>
                <a:sym typeface="Wingdings"/>
              </a:rPr>
              <a:t>Mission difficile : </a:t>
            </a:r>
            <a:r>
              <a:rPr lang="fr-FR" sz="1600" dirty="0" smtClean="0">
                <a:solidFill>
                  <a:srgbClr val="008000"/>
                </a:solidFill>
                <a:sym typeface="Wingdings"/>
              </a:rPr>
              <a:t>nombreuses interfaces, nombreux pays, planning de développement extrêmement court (surtout pour du quasi spatial), défaillances surmontées…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5536" y="5124653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800000"/>
                </a:solidFill>
                <a:sym typeface="Wingdings"/>
              </a:rPr>
              <a:t>Calendrier serré côté NASA  requête pour vol 2016 dès décembre 2014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5536" y="544522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1800" dirty="0" smtClean="0">
                <a:solidFill>
                  <a:srgbClr val="800000"/>
                </a:solidFill>
                <a:sym typeface="Wingdings"/>
              </a:rPr>
              <a:t>Peut-on obtenir dès maintenant un message de principe de la part du CNES?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39552" y="590921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fr-FR" sz="2000" dirty="0" smtClean="0"/>
              <a:t>Pour la suite… </a:t>
            </a:r>
            <a:r>
              <a:rPr lang="fr-FR" sz="1800" dirty="0" smtClean="0"/>
              <a:t>merci d’envisager le maximum pour mini-EUSO et JEM-EUSO!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5466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geek.com/wp-content/uploads/2012/09/i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535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-9525" y="0"/>
            <a:ext cx="915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kumimoji="1" lang="ja-JP" altLang="en-US" sz="2000" i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“</a:t>
            </a:r>
            <a:r>
              <a:rPr kumimoji="1" lang="en-US" altLang="ja-JP" sz="2000" i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Cosmic Ray Observatory on the ISS</a:t>
            </a:r>
            <a:r>
              <a:rPr kumimoji="1" lang="ja-JP" altLang="en-US" sz="2000" i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”</a:t>
            </a:r>
            <a:endParaRPr kumimoji="1" lang="en-US" sz="2000" i="1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553571"/>
            <a:ext cx="1895118" cy="166379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2011USER\USER\AMS\presentations\AMS02Status\Pictur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0" y="971619"/>
            <a:ext cx="1895119" cy="142710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21" name="Straight Arrow Connector 13"/>
          <p:cNvCxnSpPr/>
          <p:nvPr/>
        </p:nvCxnSpPr>
        <p:spPr>
          <a:xfrm>
            <a:off x="1898650" y="2398713"/>
            <a:ext cx="785813" cy="2921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47240" y="2398716"/>
            <a:ext cx="1895119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AMS Launch </a:t>
            </a:r>
          </a:p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May 16, 2011</a:t>
            </a: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1617" y="971610"/>
            <a:ext cx="2013796" cy="112160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7" cstate="print"/>
          <a:srcRect l="28923" t="25904" r="28733" b="5467"/>
          <a:stretch>
            <a:fillRect/>
          </a:stretch>
        </p:blipFill>
        <p:spPr bwMode="auto">
          <a:xfrm>
            <a:off x="6783252" y="3891520"/>
            <a:ext cx="1559084" cy="18931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25" name="Straight Arrow Connector 21"/>
          <p:cNvCxnSpPr>
            <a:stCxn id="19" idx="3"/>
          </p:cNvCxnSpPr>
          <p:nvPr/>
        </p:nvCxnSpPr>
        <p:spPr>
          <a:xfrm flipV="1">
            <a:off x="4733925" y="4552950"/>
            <a:ext cx="1150938" cy="8318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4"/>
          <p:cNvCxnSpPr/>
          <p:nvPr/>
        </p:nvCxnSpPr>
        <p:spPr>
          <a:xfrm flipH="1" flipV="1">
            <a:off x="5884863" y="4552950"/>
            <a:ext cx="898525" cy="482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610225" y="2093913"/>
            <a:ext cx="1390650" cy="21859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7001618" y="2093218"/>
            <a:ext cx="2013796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2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ISS-CREAM</a:t>
            </a:r>
          </a:p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Sp-X Launch 2014</a:t>
            </a: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6618371" y="5784694"/>
            <a:ext cx="1895119" cy="830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60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JEM-EUSO </a:t>
            </a:r>
          </a:p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Launch Tentatively </a:t>
            </a:r>
          </a:p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planned for 2017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2838458" y="6030913"/>
            <a:ext cx="1895119" cy="57959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tint val="66000"/>
                  <a:satMod val="160000"/>
                  <a:alpha val="48000"/>
                </a:schemeClr>
              </a:gs>
              <a:gs pos="50000">
                <a:schemeClr val="tx1">
                  <a:lumMod val="75000"/>
                  <a:lumOff val="2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lumOff val="2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4" tIns="45672" rIns="91344" bIns="4567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CALET on JEM</a:t>
            </a:r>
          </a:p>
          <a:p>
            <a:pPr algn="ctr" eaLnBrk="1" hangingPunct="1">
              <a:defRPr/>
            </a:pPr>
            <a:r>
              <a:rPr kumimoji="1" lang="en-US" sz="1600" dirty="0">
                <a:solidFill>
                  <a:srgbClr val="000000"/>
                </a:solidFill>
              </a:rPr>
              <a:t>HTV Launch 2014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54063" y="66675"/>
            <a:ext cx="83200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85" tIns="40991" rIns="81985" bIns="4099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819815" eaLnBrk="1" hangingPunct="1">
              <a:defRPr/>
            </a:pPr>
            <a:r>
              <a:rPr lang="en-US" kern="0" dirty="0" smtClean="0">
                <a:solidFill>
                  <a:sysClr val="window" lastClr="FFFFFF"/>
                </a:solidFill>
              </a:rPr>
              <a:t> “</a:t>
            </a:r>
            <a:r>
              <a:rPr lang="en-US" kern="0" dirty="0">
                <a:solidFill>
                  <a:sysClr val="window" lastClr="FFFFFF"/>
                </a:solidFill>
              </a:rPr>
              <a:t>Cosmic Ray Observatory on the ISS</a:t>
            </a:r>
            <a:r>
              <a:rPr lang="ja-JP" altLang="en-US" kern="0" dirty="0" smtClean="0">
                <a:solidFill>
                  <a:sysClr val="window" lastClr="FFFFFF"/>
                </a:solidFill>
              </a:rPr>
              <a:t>”</a:t>
            </a:r>
            <a:r>
              <a:rPr lang="en-US" altLang="ja-JP" kern="0" dirty="0" smtClean="0">
                <a:solidFill>
                  <a:sysClr val="window" lastClr="FFFFFF"/>
                </a:solidFill>
              </a:rPr>
              <a:t> (?)</a:t>
            </a:r>
            <a:endParaRPr lang="en-US" kern="0" dirty="0">
              <a:solidFill>
                <a:sysClr val="window" lastClr="FFFFFF"/>
              </a:solidFill>
            </a:endParaRPr>
          </a:p>
        </p:txBody>
      </p:sp>
      <p:pic>
        <p:nvPicPr>
          <p:cNvPr id="32" name="Picture 18" descr="300px-NASA_logo_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88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numéro de diapositiv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7113" y="6408738"/>
            <a:ext cx="3667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3EA00-AF7C-AD41-B846-C2F1F770036D}" type="slidenum">
              <a:rPr lang="fr-FR" sz="1000"/>
              <a:pPr eaLnBrk="1" hangingPunct="1"/>
              <a:t>56</a:t>
            </a:fld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2871563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e_balloon&amp;aux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731"/>
            <a:ext cx="10369152" cy="6861462"/>
          </a:xfrm>
          <a:prstGeom prst="rect">
            <a:avLst/>
          </a:prstGeom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40768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Merci le CNES !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80528" y="2564904"/>
            <a:ext cx="9200256" cy="67592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7200" dirty="0" smtClean="0">
                <a:solidFill>
                  <a:schemeClr val="bg1"/>
                </a:solidFill>
              </a:rPr>
              <a:t>C</a:t>
            </a:r>
            <a:r>
              <a:rPr lang="fr-FR" sz="3600" dirty="0" smtClean="0">
                <a:solidFill>
                  <a:schemeClr val="bg1"/>
                </a:solidFill>
              </a:rPr>
              <a:t>’est </a:t>
            </a:r>
            <a:r>
              <a:rPr lang="fr-FR" sz="7200" dirty="0" smtClean="0">
                <a:solidFill>
                  <a:schemeClr val="bg1"/>
                </a:solidFill>
              </a:rPr>
              <a:t>N</a:t>
            </a:r>
            <a:r>
              <a:rPr lang="fr-FR" sz="3600" dirty="0" smtClean="0">
                <a:solidFill>
                  <a:schemeClr val="bg1"/>
                </a:solidFill>
              </a:rPr>
              <a:t>otre </a:t>
            </a:r>
            <a:r>
              <a:rPr lang="fr-FR" sz="7200" dirty="0" smtClean="0">
                <a:solidFill>
                  <a:schemeClr val="bg1"/>
                </a:solidFill>
              </a:rPr>
              <a:t>E</a:t>
            </a:r>
            <a:r>
              <a:rPr lang="fr-FR" sz="3600" dirty="0" smtClean="0">
                <a:solidFill>
                  <a:schemeClr val="bg1"/>
                </a:solidFill>
              </a:rPr>
              <a:t>space </a:t>
            </a:r>
            <a:r>
              <a:rPr lang="fr-FR" sz="7200" dirty="0" smtClean="0">
                <a:solidFill>
                  <a:schemeClr val="bg1"/>
                </a:solidFill>
              </a:rPr>
              <a:t>S</a:t>
            </a:r>
            <a:r>
              <a:rPr lang="fr-FR" sz="3600" dirty="0" smtClean="0">
                <a:solidFill>
                  <a:schemeClr val="bg1"/>
                </a:solidFill>
              </a:rPr>
              <a:t>cientifique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4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2NCD90\DSC_0806.JPG"/>
          <p:cNvPicPr>
            <a:picLocks noChangeAspect="1" noChangeArrowheads="1"/>
          </p:cNvPicPr>
          <p:nvPr/>
        </p:nvPicPr>
        <p:blipFill>
          <a:blip r:embed="rId2" cstate="print"/>
          <a:srcRect l="11018" t="12718" r="28646" b="13271"/>
          <a:stretch>
            <a:fillRect/>
          </a:stretch>
        </p:blipFill>
        <p:spPr bwMode="auto">
          <a:xfrm>
            <a:off x="3131840" y="764704"/>
            <a:ext cx="2658342" cy="2165667"/>
          </a:xfrm>
          <a:prstGeom prst="rect">
            <a:avLst/>
          </a:prstGeom>
          <a:noFill/>
        </p:spPr>
      </p:pic>
      <p:pic>
        <p:nvPicPr>
          <p:cNvPr id="1031" name="Picture 7" descr="G:\DCIM\102NCD90\DSC_0811.JPG"/>
          <p:cNvPicPr>
            <a:picLocks noChangeAspect="1" noChangeArrowheads="1"/>
          </p:cNvPicPr>
          <p:nvPr/>
        </p:nvPicPr>
        <p:blipFill>
          <a:blip r:embed="rId3" cstate="print"/>
          <a:srcRect l="1836" r="16527" b="18800"/>
          <a:stretch>
            <a:fillRect/>
          </a:stretch>
        </p:blipFill>
        <p:spPr bwMode="auto">
          <a:xfrm>
            <a:off x="323528" y="1052736"/>
            <a:ext cx="2506802" cy="165595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312490" y="0"/>
            <a:ext cx="71548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800" dirty="0" smtClean="0">
                <a:solidFill>
                  <a:srgbClr val="800000"/>
                </a:solidFill>
              </a:rPr>
              <a:t>Le PDM (Photo</a:t>
            </a:r>
            <a:r>
              <a:rPr kumimoji="1" lang="en-US" altLang="ja-JP" sz="3800" dirty="0" smtClean="0">
                <a:solidFill>
                  <a:srgbClr val="800000"/>
                </a:solidFill>
              </a:rPr>
              <a:t>-Detection </a:t>
            </a:r>
            <a:r>
              <a:rPr kumimoji="1" lang="en-US" altLang="ja-JP" sz="3800" dirty="0" smtClean="0">
                <a:solidFill>
                  <a:srgbClr val="800000"/>
                </a:solidFill>
              </a:rPr>
              <a:t>Module)</a:t>
            </a:r>
            <a:endParaRPr kumimoji="1" lang="ja-JP" altLang="en-US" sz="38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23928" r="32916" b="12971"/>
          <a:stretch/>
        </p:blipFill>
        <p:spPr bwMode="auto">
          <a:xfrm>
            <a:off x="1619672" y="2780928"/>
            <a:ext cx="3833275" cy="382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772816"/>
            <a:ext cx="2978732" cy="38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304" y="3304728"/>
            <a:ext cx="4141013" cy="14092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1432520"/>
            <a:ext cx="2448272" cy="1817972"/>
          </a:xfrm>
          <a:prstGeom prst="rect">
            <a:avLst/>
          </a:prstGeom>
        </p:spPr>
      </p:pic>
      <p:pic>
        <p:nvPicPr>
          <p:cNvPr id="18" name="Image 17" descr="EUSO gondo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23" y="3088704"/>
            <a:ext cx="1712253" cy="2376264"/>
          </a:xfrm>
          <a:prstGeom prst="rect">
            <a:avLst/>
          </a:prstGeom>
        </p:spPr>
      </p:pic>
      <p:sp>
        <p:nvSpPr>
          <p:cNvPr id="19" name="Text Box 1032"/>
          <p:cNvSpPr txBox="1">
            <a:spLocks noChangeArrowheads="1"/>
          </p:cNvSpPr>
          <p:nvPr/>
        </p:nvSpPr>
        <p:spPr bwMode="auto">
          <a:xfrm>
            <a:off x="2952328" y="2440632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ja-JP" dirty="0" smtClean="0">
                <a:solidFill>
                  <a:srgbClr val="008000"/>
                </a:solidFill>
                <a:cs typeface="ＭＳ Ｐゴシック" charset="0"/>
              </a:rPr>
              <a:t>137 PDM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0" name="Text Box 1032"/>
          <p:cNvSpPr txBox="1">
            <a:spLocks noChangeArrowheads="1"/>
          </p:cNvSpPr>
          <p:nvPr/>
        </p:nvSpPr>
        <p:spPr bwMode="auto">
          <a:xfrm>
            <a:off x="5544616" y="2440632"/>
            <a:ext cx="11723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dirty="0" smtClean="0">
                <a:solidFill>
                  <a:srgbClr val="008000"/>
                </a:solidFill>
                <a:cs typeface="ＭＳ Ｐゴシック" charset="0"/>
              </a:rPr>
              <a:t>1 PDM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21" name="Text Box 1032"/>
          <p:cNvSpPr txBox="1">
            <a:spLocks noChangeArrowheads="1"/>
          </p:cNvSpPr>
          <p:nvPr/>
        </p:nvSpPr>
        <p:spPr bwMode="auto">
          <a:xfrm>
            <a:off x="648072" y="5208874"/>
            <a:ext cx="1676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ja-JP" sz="2000" dirty="0" smtClean="0">
                <a:solidFill>
                  <a:srgbClr val="008000"/>
                </a:solidFill>
                <a:cs typeface="ＭＳ Ｐゴシック" charset="0"/>
              </a:rPr>
              <a:t>JEM-EUSO</a:t>
            </a:r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22" name="Text Box 1032"/>
          <p:cNvSpPr txBox="1">
            <a:spLocks noChangeArrowheads="1"/>
          </p:cNvSpPr>
          <p:nvPr/>
        </p:nvSpPr>
        <p:spPr bwMode="auto">
          <a:xfrm>
            <a:off x="7128792" y="5405154"/>
            <a:ext cx="21957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sz="2000" dirty="0" smtClean="0">
                <a:solidFill>
                  <a:srgbClr val="008000"/>
                </a:solidFill>
                <a:cs typeface="ＭＳ Ｐゴシック" charset="0"/>
              </a:rPr>
              <a:t>EUSO-</a:t>
            </a:r>
            <a:r>
              <a:rPr lang="fr-FR" altLang="ja-JP" sz="2000" dirty="0" err="1" smtClean="0">
                <a:solidFill>
                  <a:srgbClr val="008000"/>
                </a:solidFill>
                <a:cs typeface="ＭＳ Ｐゴシック" charset="0"/>
              </a:rPr>
              <a:t>Balloon</a:t>
            </a:r>
            <a:endParaRPr lang="fr-FR" sz="2000" dirty="0">
              <a:solidFill>
                <a:srgbClr val="008000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29" y="3322500"/>
            <a:ext cx="2430475" cy="1800200"/>
          </a:xfrm>
          <a:prstGeom prst="rect">
            <a:avLst/>
          </a:prstGeom>
        </p:spPr>
      </p:pic>
      <p:pic>
        <p:nvPicPr>
          <p:cNvPr id="24" name="Image 23" descr="IMG_40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20782" y="1450522"/>
            <a:ext cx="1872206" cy="1404155"/>
          </a:xfrm>
          <a:prstGeom prst="rect">
            <a:avLst/>
          </a:prstGeom>
        </p:spPr>
      </p:pic>
      <p:sp>
        <p:nvSpPr>
          <p:cNvPr id="25" name="Text Box 1032"/>
          <p:cNvSpPr txBox="1">
            <a:spLocks noChangeArrowheads="1"/>
          </p:cNvSpPr>
          <p:nvPr/>
        </p:nvSpPr>
        <p:spPr bwMode="auto">
          <a:xfrm>
            <a:off x="3024336" y="2872680"/>
            <a:ext cx="18722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sz="1200" dirty="0" smtClean="0">
                <a:solidFill>
                  <a:srgbClr val="008000"/>
                </a:solidFill>
                <a:cs typeface="ＭＳ Ｐゴシック" charset="0"/>
              </a:rPr>
              <a:t>(photo-</a:t>
            </a:r>
            <a:r>
              <a:rPr lang="fr-FR" altLang="ja-JP" sz="1200" dirty="0" err="1" smtClean="0">
                <a:solidFill>
                  <a:srgbClr val="008000"/>
                </a:solidFill>
                <a:cs typeface="ＭＳ Ｐゴシック" charset="0"/>
              </a:rPr>
              <a:t>detection</a:t>
            </a:r>
            <a:r>
              <a:rPr lang="fr-FR" altLang="ja-JP" sz="1200" dirty="0" smtClean="0">
                <a:solidFill>
                  <a:srgbClr val="008000"/>
                </a:solidFill>
                <a:cs typeface="ＭＳ Ｐゴシック" charset="0"/>
              </a:rPr>
              <a:t> module)</a:t>
            </a:r>
            <a:endParaRPr lang="fr-FR" sz="1200" dirty="0">
              <a:solidFill>
                <a:srgbClr val="008000"/>
              </a:solidFill>
            </a:endParaRPr>
          </a:p>
        </p:txBody>
      </p:sp>
      <p:sp>
        <p:nvSpPr>
          <p:cNvPr id="26" name="テキスト ボックス 9"/>
          <p:cNvSpPr txBox="1"/>
          <p:nvPr/>
        </p:nvSpPr>
        <p:spPr>
          <a:xfrm>
            <a:off x="1331640" y="0"/>
            <a:ext cx="65009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800" dirty="0" smtClean="0">
                <a:solidFill>
                  <a:srgbClr val="800000"/>
                </a:solidFill>
              </a:rPr>
              <a:t>EUSO-Balloon aka “</a:t>
            </a:r>
            <a:r>
              <a:rPr kumimoji="1" lang="en-US" altLang="ja-JP" sz="38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a</a:t>
            </a:r>
            <a:r>
              <a:rPr kumimoji="1" lang="en-US" altLang="ja-JP" sz="3800" dirty="0" smtClean="0">
                <a:solidFill>
                  <a:srgbClr val="800000"/>
                </a:solidFill>
              </a:rPr>
              <a:t>-EUSO”</a:t>
            </a:r>
            <a:endParaRPr kumimoji="1" lang="ja-JP" altLang="en-US" sz="3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</a:t>
            </a:r>
            <a:r>
              <a:rPr lang="en-US" dirty="0" smtClean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Balloon’s mission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41819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Aim: make significant progress towards UHECR </a:t>
            </a:r>
            <a:r>
              <a:rPr lang="en-US" dirty="0" smtClean="0">
                <a:solidFill>
                  <a:srgbClr val="000090"/>
                </a:solidFill>
              </a:rPr>
              <a:t>observation from </a:t>
            </a:r>
            <a:r>
              <a:rPr lang="en-US" dirty="0" smtClean="0">
                <a:solidFill>
                  <a:srgbClr val="000090"/>
                </a:solidFill>
              </a:rPr>
              <a:t>space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350100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sym typeface="Wingdings"/>
              </a:rPr>
              <a:t>Data on the UV background and its space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/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time variability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234888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Technology demonstration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187624" y="495394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Observation of artificial transient events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1944" y="5385990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laser </a:t>
            </a:r>
            <a:r>
              <a:rPr lang="en-US" sz="2000" dirty="0">
                <a:solidFill>
                  <a:srgbClr val="800000"/>
                </a:solidFill>
              </a:rPr>
              <a:t>shots + LED + Xenon </a:t>
            </a:r>
            <a:r>
              <a:rPr lang="en-US" sz="2000" dirty="0" smtClean="0">
                <a:solidFill>
                  <a:srgbClr val="800000"/>
                </a:solidFill>
              </a:rPr>
              <a:t>flashers (US/NASA)</a:t>
            </a:r>
            <a:endParaRPr lang="en-GB" sz="2000" dirty="0">
              <a:solidFill>
                <a:srgbClr val="8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691680" y="3933056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• intensity</a:t>
            </a: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• space and time variability</a:t>
            </a:r>
            <a:endParaRPr lang="en-US" sz="2000" dirty="0" smtClean="0">
              <a:solidFill>
                <a:srgbClr val="008000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•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influence of the type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of ground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(albedo)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755576" y="5949280"/>
            <a:ext cx="8064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sz="2000" dirty="0" err="1" smtClean="0">
                <a:cs typeface="ＭＳ Ｐゴシック" charset="0"/>
              </a:rPr>
              <a:t>Additional</a:t>
            </a:r>
            <a:r>
              <a:rPr lang="fr-FR" altLang="ja-JP" sz="2000" dirty="0" smtClean="0">
                <a:cs typeface="ＭＳ Ｐゴシック" charset="0"/>
              </a:rPr>
              <a:t> instruments: </a:t>
            </a:r>
            <a:r>
              <a:rPr lang="fr-FR" altLang="ja-JP" sz="2000" dirty="0" err="1" smtClean="0">
                <a:cs typeface="ＭＳ Ｐゴシック" charset="0"/>
              </a:rPr>
              <a:t>infrared</a:t>
            </a:r>
            <a:r>
              <a:rPr lang="fr-FR" altLang="ja-JP" sz="2000" dirty="0" smtClean="0">
                <a:cs typeface="ＭＳ Ｐゴシック" charset="0"/>
              </a:rPr>
              <a:t> camera, NIST, Geiger </a:t>
            </a:r>
            <a:r>
              <a:rPr lang="fr-FR" altLang="ja-JP" sz="2000" dirty="0" err="1" smtClean="0">
                <a:cs typeface="ＭＳ Ｐゴシック" charset="0"/>
              </a:rPr>
              <a:t>counter</a:t>
            </a:r>
            <a:r>
              <a:rPr lang="fr-FR" altLang="ja-JP" sz="2000" dirty="0" smtClean="0">
                <a:cs typeface="ＭＳ Ｐゴシック" charset="0"/>
              </a:rPr>
              <a:t>, </a:t>
            </a:r>
            <a:r>
              <a:rPr lang="fr-FR" altLang="ja-JP" sz="2000" dirty="0" err="1" smtClean="0">
                <a:cs typeface="ＭＳ Ｐゴシック" charset="0"/>
              </a:rPr>
              <a:t>GoPro</a:t>
            </a:r>
            <a:endParaRPr 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1204992" y="1844824"/>
            <a:ext cx="334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Pathfinder to JEM-</a:t>
            </a:r>
            <a:r>
              <a:rPr lang="en-US" dirty="0" smtClean="0">
                <a:solidFill>
                  <a:schemeClr val="bg2"/>
                </a:solidFill>
              </a:rPr>
              <a:t>EUSO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624" y="2895327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International collaboration work demonstration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95601"/>
            <a:ext cx="3384376" cy="22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The EUSO</a:t>
            </a:r>
            <a:r>
              <a:rPr lang="en-US" dirty="0" smtClean="0">
                <a:solidFill>
                  <a:srgbClr val="800000"/>
                </a:solidFill>
              </a:rPr>
              <a:t>-</a:t>
            </a:r>
            <a:r>
              <a:rPr lang="en-US" dirty="0" err="1" smtClean="0">
                <a:solidFill>
                  <a:srgbClr val="800000"/>
                </a:solidFill>
              </a:rPr>
              <a:t>Ballon</a:t>
            </a:r>
            <a:r>
              <a:rPr lang="en-US" dirty="0" smtClean="0">
                <a:solidFill>
                  <a:srgbClr val="800000"/>
                </a:solidFill>
              </a:rPr>
              <a:t> mission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5111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Fresnel optics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3568" y="148478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800080"/>
                </a:solidFill>
              </a:rPr>
              <a:t>Compact Electronics</a:t>
            </a:r>
            <a:endParaRPr lang="en-US" dirty="0">
              <a:solidFill>
                <a:srgbClr val="800080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34807" r="8645"/>
          <a:stretch/>
        </p:blipFill>
        <p:spPr>
          <a:xfrm>
            <a:off x="5436096" y="620688"/>
            <a:ext cx="3153441" cy="4028267"/>
          </a:xfrm>
          <a:prstGeom prst="rect">
            <a:avLst/>
          </a:prstGeom>
        </p:spPr>
      </p:pic>
      <p:pic>
        <p:nvPicPr>
          <p:cNvPr id="17" name="Espace réservé du contenu 6"/>
          <p:cNvPicPr>
            <a:picLocks noChangeAspect="1"/>
          </p:cNvPicPr>
          <p:nvPr/>
        </p:nvPicPr>
        <p:blipFill rotWithShape="1">
          <a:blip r:embed="rId4"/>
          <a:srcRect l="7467" t="5778" r="5416" b="3326"/>
          <a:stretch/>
        </p:blipFill>
        <p:spPr bwMode="auto">
          <a:xfrm>
            <a:off x="539552" y="3501008"/>
            <a:ext cx="3682432" cy="282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1560" y="1876762"/>
            <a:ext cx="5526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dirty="0" smtClean="0">
                <a:solidFill>
                  <a:srgbClr val="800080"/>
                </a:solidFill>
              </a:rPr>
              <a:t>2304 </a:t>
            </a:r>
            <a:r>
              <a:rPr lang="fr-FR" sz="2000" dirty="0" err="1" smtClean="0">
                <a:solidFill>
                  <a:srgbClr val="800080"/>
                </a:solidFill>
              </a:rPr>
              <a:t>channels</a:t>
            </a:r>
            <a:r>
              <a:rPr lang="fr-FR" sz="2000" dirty="0" smtClean="0">
                <a:solidFill>
                  <a:srgbClr val="800080"/>
                </a:solidFill>
              </a:rPr>
              <a:t> in a </a:t>
            </a:r>
            <a:r>
              <a:rPr lang="fr-FR" sz="2000" dirty="0" err="1" smtClean="0">
                <a:solidFill>
                  <a:srgbClr val="800080"/>
                </a:solidFill>
              </a:rPr>
              <a:t>small</a:t>
            </a:r>
            <a:r>
              <a:rPr lang="fr-FR" sz="2000" dirty="0" smtClean="0">
                <a:solidFill>
                  <a:srgbClr val="800080"/>
                </a:solidFill>
              </a:rPr>
              <a:t> volume!</a:t>
            </a:r>
            <a:endParaRPr lang="fr-FR" sz="2000" dirty="0">
              <a:solidFill>
                <a:srgbClr val="80008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234888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8000"/>
                </a:solidFill>
              </a:rPr>
              <a:t>400 000 images / second</a:t>
            </a:r>
            <a:endParaRPr lang="en-US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7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ai Etienne">
  <a:themeElements>
    <a:clrScheme name="">
      <a:dk1>
        <a:srgbClr val="000000"/>
      </a:dk1>
      <a:lt1>
        <a:srgbClr val="FFFFFF"/>
      </a:lt1>
      <a:dk2>
        <a:srgbClr val="CC0000"/>
      </a:dk2>
      <a:lt2>
        <a:srgbClr val="800080"/>
      </a:lt2>
      <a:accent1>
        <a:srgbClr val="009900"/>
      </a:accent1>
      <a:accent2>
        <a:srgbClr val="000099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Essai Etienne">
      <a:majorFont>
        <a:latin typeface="Comic Sans MS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Essai Etienn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ai Etienn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ai Etienn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Amour:Applications:Microsoft Office 98:Modèles:Modèles de Présentation:Essai Etienne</Template>
  <TotalTime>14906</TotalTime>
  <Words>1446</Words>
  <Application>Microsoft Macintosh PowerPoint</Application>
  <PresentationFormat>Transparent</PresentationFormat>
  <Paragraphs>256</Paragraphs>
  <Slides>57</Slides>
  <Notes>3</Notes>
  <HiddenSlides>0</HiddenSlides>
  <MMClips>0</MMClips>
  <ScaleCrop>false</ScaleCrop>
  <HeadingPairs>
    <vt:vector size="8" baseType="variant">
      <vt:variant>
        <vt:lpstr>Thème</vt:lpstr>
      </vt:variant>
      <vt:variant>
        <vt:i4>1</vt:i4>
      </vt:variant>
      <vt:variant>
        <vt:lpstr>Liaisons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0" baseType="lpstr">
      <vt:lpstr>Essai Etienne</vt:lpstr>
      <vt:lpstr>\\localhost\Users\pvb\Documents\J EUSO\A - Z:Users:pvb:Documents:J EUSO:2014_07_11 decisional matrix.doc!OLE_LINK5</vt:lpstr>
      <vt:lpstr>Document</vt:lpstr>
      <vt:lpstr>Présentation PowerPoint</vt:lpstr>
      <vt:lpstr>Présentation PowerPoint</vt:lpstr>
      <vt:lpstr>How JEM-EUSO works</vt:lpstr>
      <vt:lpstr>The instrument</vt:lpstr>
      <vt:lpstr>The focal Surface</vt:lpstr>
      <vt:lpstr>Présentation PowerPoint</vt:lpstr>
      <vt:lpstr>Présentation PowerPoint</vt:lpstr>
      <vt:lpstr>EUSO-Balloon’s mission</vt:lpstr>
      <vt:lpstr>The EUSO-Ballon mission</vt:lpstr>
      <vt:lpstr>A tough challenge!</vt:lpstr>
      <vt:lpstr>Difficulties… overcome!</vt:lpstr>
      <vt:lpstr>18 Dec. 2012  -  Critical Design Review</vt:lpstr>
      <vt:lpstr>EUSO-Balloon’s instrument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Instrument OK</vt:lpstr>
      <vt:lpstr>Ready for the flight!</vt:lpstr>
      <vt:lpstr>The flight</vt:lpstr>
      <vt:lpstr>Conditions exceptionnelles</vt:lpstr>
      <vt:lpstr>EUSO-Balloon + helicopter</vt:lpstr>
      <vt:lpstr>Atterrissage ?</vt:lpstr>
      <vt:lpstr>Atterrissage ?</vt:lpstr>
      <vt:lpstr>Atterrissage ?</vt:lpstr>
      <vt:lpstr>Les données</vt:lpstr>
      <vt:lpstr>"Quick look" pendant le vol</vt:lpstr>
      <vt:lpstr>Première lumière de la caméra IR</vt:lpstr>
      <vt:lpstr>Dernière lumière de la caméra IR</vt:lpstr>
      <vt:lpstr>Analyse des données… en cours !</vt:lpstr>
      <vt:lpstr>Événement trigger a posteriori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Événement laser</vt:lpstr>
      <vt:lpstr>Nombreux articles à venir</vt:lpstr>
      <vt:lpstr>Retours presse</vt:lpstr>
      <vt:lpstr>Retours presse</vt:lpstr>
      <vt:lpstr>Retours presse</vt:lpstr>
      <vt:lpstr>Retours presse</vt:lpstr>
      <vt:lpstr>Retours presse</vt:lpstr>
      <vt:lpstr>La suite ?</vt:lpstr>
      <vt:lpstr>Présentation PowerPoint</vt:lpstr>
      <vt:lpstr>Poursuivre la voie spatiale…</vt:lpstr>
      <vt:lpstr>Présentation PowerPoint</vt:lpstr>
      <vt:lpstr>Merci le CNES !</vt:lpstr>
    </vt:vector>
  </TitlesOfParts>
  <Company>DIAS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Nucléosynthèse des éléments légers et particules énergétiques</dc:title>
  <dc:subject>Séminaire</dc:subject>
  <dc:creator>Etienne Parizot</dc:creator>
  <cp:keywords>LiBeB, EPs</cp:keywords>
  <cp:lastModifiedBy>Etienne</cp:lastModifiedBy>
  <cp:revision>2952</cp:revision>
  <cp:lastPrinted>2012-11-13T14:12:05Z</cp:lastPrinted>
  <dcterms:created xsi:type="dcterms:W3CDTF">2006-08-14T04:24:13Z</dcterms:created>
  <dcterms:modified xsi:type="dcterms:W3CDTF">2014-11-06T10:59:47Z</dcterms:modified>
  <cp:category>conférences</cp:category>
</cp:coreProperties>
</file>